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2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9236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75414"/>
            <a:ext cx="14630400" cy="8559539"/>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25330" y="2148403"/>
            <a:ext cx="7477601" cy="3479979"/>
          </a:xfrm>
          <a:prstGeom prst="rect">
            <a:avLst/>
          </a:prstGeom>
          <a:noFill/>
          <a:ln/>
        </p:spPr>
        <p:txBody>
          <a:bodyPr wrap="square" rtlCol="0" anchor="t"/>
          <a:lstStyle/>
          <a:p>
            <a:pPr marL="0" indent="0" algn="ctr">
              <a:lnSpc>
                <a:spcPts val="6561"/>
              </a:lnSpc>
              <a:buNone/>
            </a:pPr>
            <a:r>
              <a:rPr lang="en-US" sz="5249" b="1" dirty="0">
                <a:solidFill>
                  <a:srgbClr val="FFFFFF"/>
                </a:solidFill>
                <a:latin typeface="Syne" pitchFamily="34" charset="0"/>
                <a:ea typeface="Syne" pitchFamily="34" charset="-122"/>
                <a:cs typeface="Syne" pitchFamily="34" charset="-120"/>
              </a:rPr>
              <a:t> </a:t>
            </a:r>
            <a:r>
              <a:rPr lang="en-US" sz="8800" b="1" dirty="0">
                <a:solidFill>
                  <a:srgbClr val="FFFFFF"/>
                </a:solidFill>
                <a:latin typeface="Arial Black" panose="020B0A04020102020204" pitchFamily="34" charset="0"/>
                <a:ea typeface="Syne" pitchFamily="34" charset="-122"/>
                <a:cs typeface="Syne" pitchFamily="34" charset="-120"/>
              </a:rPr>
              <a:t>Medical</a:t>
            </a:r>
          </a:p>
          <a:p>
            <a:pPr marL="0" indent="0" algn="ctr">
              <a:lnSpc>
                <a:spcPts val="6561"/>
              </a:lnSpc>
              <a:buNone/>
            </a:pPr>
            <a:r>
              <a:rPr lang="en-US" sz="8800" b="1" dirty="0">
                <a:solidFill>
                  <a:srgbClr val="FFFFFF"/>
                </a:solidFill>
                <a:latin typeface="Arial Black" panose="020B0A04020102020204" pitchFamily="34" charset="0"/>
                <a:ea typeface="Syne" pitchFamily="34" charset="-122"/>
                <a:cs typeface="Syne" pitchFamily="34" charset="-120"/>
              </a:rPr>
              <a:t>Insurance</a:t>
            </a:r>
          </a:p>
          <a:p>
            <a:pPr marL="0" indent="0" algn="ctr">
              <a:lnSpc>
                <a:spcPts val="6561"/>
              </a:lnSpc>
              <a:buNone/>
            </a:pPr>
            <a:r>
              <a:rPr lang="en-US" sz="8800" b="1" dirty="0">
                <a:solidFill>
                  <a:srgbClr val="FFFFFF"/>
                </a:solidFill>
                <a:latin typeface="Arial Black" panose="020B0A04020102020204" pitchFamily="34" charset="0"/>
                <a:ea typeface="Syne" pitchFamily="34" charset="-122"/>
                <a:cs typeface="Syne" pitchFamily="34" charset="-120"/>
              </a:rPr>
              <a:t> Cost Prediction</a:t>
            </a:r>
            <a:endParaRPr lang="en-US" sz="8800" dirty="0">
              <a:latin typeface="Arial Black" panose="020B0A04020102020204" pitchFamily="34" charset="0"/>
            </a:endParaRPr>
          </a:p>
        </p:txBody>
      </p:sp>
      <p:sp>
        <p:nvSpPr>
          <p:cNvPr id="6" name="Text 3"/>
          <p:cNvSpPr/>
          <p:nvPr/>
        </p:nvSpPr>
        <p:spPr>
          <a:xfrm>
            <a:off x="6319599" y="5095280"/>
            <a:ext cx="7477601" cy="1066205"/>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a:off x="6409611" y="6422946"/>
            <a:ext cx="175260" cy="365760"/>
          </a:xfrm>
          <a:prstGeom prst="rect">
            <a:avLst/>
          </a:prstGeom>
          <a:noFill/>
          <a:ln/>
        </p:spPr>
        <p:txBody>
          <a:bodyPr wrap="none" rtlCol="0" anchor="t"/>
          <a:lstStyle/>
          <a:p>
            <a:pPr marL="0" indent="0" algn="ctr">
              <a:lnSpc>
                <a:spcPts val="2880"/>
              </a:lnSpc>
              <a:buNone/>
            </a:pPr>
            <a:r>
              <a:rPr lang="en-US" sz="1152" dirty="0">
                <a:solidFill>
                  <a:srgbClr val="3C3838"/>
                </a:solidFill>
                <a:latin typeface="Arimo" pitchFamily="34" charset="0"/>
                <a:ea typeface="Arimo" pitchFamily="34" charset="-122"/>
                <a:cs typeface="Arimo" pitchFamily="34" charset="-120"/>
              </a:rPr>
              <a:t>SJ</a:t>
            </a:r>
            <a:endParaRPr lang="en-US" sz="1152" dirty="0"/>
          </a:p>
        </p:txBody>
      </p:sp>
      <p:sp>
        <p:nvSpPr>
          <p:cNvPr id="9" name="Text 6"/>
          <p:cNvSpPr/>
          <p:nvPr/>
        </p:nvSpPr>
        <p:spPr>
          <a:xfrm>
            <a:off x="9346925" y="5525277"/>
            <a:ext cx="4227672" cy="388858"/>
          </a:xfrm>
          <a:prstGeom prst="rect">
            <a:avLst/>
          </a:prstGeom>
          <a:noFill/>
          <a:ln/>
        </p:spPr>
        <p:txBody>
          <a:bodyPr wrap="none" rtlCol="0" anchor="t"/>
          <a:lstStyle/>
          <a:p>
            <a:pPr marL="0" indent="0" algn="l">
              <a:lnSpc>
                <a:spcPts val="3062"/>
              </a:lnSpc>
              <a:buNone/>
            </a:pPr>
            <a:r>
              <a:rPr lang="en-US" sz="2187" b="1" dirty="0">
                <a:solidFill>
                  <a:schemeClr val="accent2"/>
                </a:solidFill>
                <a:latin typeface="Arimo" pitchFamily="34" charset="0"/>
                <a:ea typeface="Arimo" pitchFamily="34" charset="-122"/>
                <a:cs typeface="Arimo" pitchFamily="34" charset="-120"/>
              </a:rPr>
              <a:t>Created By : Sanket </a:t>
            </a:r>
            <a:r>
              <a:rPr lang="en-US" sz="2187" b="1" dirty="0" err="1">
                <a:solidFill>
                  <a:schemeClr val="accent2"/>
                </a:solidFill>
                <a:latin typeface="Arimo" pitchFamily="34" charset="0"/>
                <a:ea typeface="Arimo" pitchFamily="34" charset="-122"/>
                <a:cs typeface="Arimo" pitchFamily="34" charset="-120"/>
              </a:rPr>
              <a:t>Sudam</a:t>
            </a:r>
            <a:r>
              <a:rPr lang="en-US" sz="2187" b="1" dirty="0">
                <a:solidFill>
                  <a:schemeClr val="accent2"/>
                </a:solidFill>
                <a:latin typeface="Arimo" pitchFamily="34" charset="0"/>
                <a:ea typeface="Arimo" pitchFamily="34" charset="-122"/>
                <a:cs typeface="Arimo" pitchFamily="34" charset="-120"/>
              </a:rPr>
              <a:t> Jadhav.</a:t>
            </a:r>
            <a:endParaRPr lang="en-US" sz="2187" dirty="0">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102841" y="-781482"/>
            <a:ext cx="14733241" cy="8728278"/>
          </a:xfrm>
          <a:prstGeom prst="rect">
            <a:avLst/>
          </a:prstGeom>
          <a:solidFill>
            <a:srgbClr val="0C0A33"/>
          </a:solidFill>
          <a:ln/>
        </p:spPr>
      </p:sp>
      <p:sp>
        <p:nvSpPr>
          <p:cNvPr id="5" name="Text 2"/>
          <p:cNvSpPr/>
          <p:nvPr/>
        </p:nvSpPr>
        <p:spPr>
          <a:xfrm>
            <a:off x="-130685" y="-347187"/>
            <a:ext cx="7896022" cy="694373"/>
          </a:xfrm>
          <a:prstGeom prst="rect">
            <a:avLst/>
          </a:prstGeom>
          <a:noFill/>
          <a:ln/>
        </p:spPr>
        <p:txBody>
          <a:bodyPr wrap="none" rtlCol="0" anchor="t"/>
          <a:lstStyle/>
          <a:p>
            <a:pPr marL="0" indent="0">
              <a:lnSpc>
                <a:spcPts val="5468"/>
              </a:lnSpc>
              <a:buNone/>
            </a:pPr>
            <a:r>
              <a:rPr lang="en-US" sz="6000" b="1" dirty="0">
                <a:solidFill>
                  <a:srgbClr val="FFFF00"/>
                </a:solidFill>
                <a:latin typeface="Syne" pitchFamily="34" charset="0"/>
                <a:ea typeface="Syne" pitchFamily="34" charset="-122"/>
                <a:cs typeface="Syne" pitchFamily="34" charset="-120"/>
              </a:rPr>
              <a:t>Conclusion and Insights:</a:t>
            </a:r>
            <a:endParaRPr lang="en-US" sz="6000" dirty="0">
              <a:solidFill>
                <a:srgbClr val="FFFF00"/>
              </a:solidFill>
            </a:endParaRPr>
          </a:p>
        </p:txBody>
      </p:sp>
      <p:sp>
        <p:nvSpPr>
          <p:cNvPr id="6" name="Text 3"/>
          <p:cNvSpPr/>
          <p:nvPr/>
        </p:nvSpPr>
        <p:spPr>
          <a:xfrm>
            <a:off x="46916" y="588741"/>
            <a:ext cx="13376635" cy="9347111"/>
          </a:xfrm>
          <a:prstGeom prst="rect">
            <a:avLst/>
          </a:prstGeom>
          <a:noFill/>
          <a:ln/>
        </p:spPr>
        <p:txBody>
          <a:bodyPr wrap="square" rtlCol="0" anchor="t"/>
          <a:lstStyle/>
          <a:p>
            <a:pPr marL="0" indent="0">
              <a:lnSpc>
                <a:spcPts val="2799"/>
              </a:lnSpc>
              <a:buNone/>
            </a:pPr>
            <a:r>
              <a:rPr lang="en-US" sz="3200" dirty="0">
                <a:solidFill>
                  <a:srgbClr val="FF0000"/>
                </a:solidFill>
              </a:rPr>
              <a:t>In Closing: </a:t>
            </a:r>
            <a:r>
              <a:rPr lang="en-US" sz="3200" dirty="0">
                <a:solidFill>
                  <a:schemeClr val="bg1"/>
                </a:solidFill>
              </a:rPr>
              <a:t>Our journey through the realm of</a:t>
            </a:r>
          </a:p>
          <a:p>
            <a:pPr marL="0" indent="0">
              <a:lnSpc>
                <a:spcPts val="2799"/>
              </a:lnSpc>
              <a:buNone/>
            </a:pPr>
            <a:r>
              <a:rPr lang="en-US" sz="3200" dirty="0">
                <a:solidFill>
                  <a:schemeClr val="bg1"/>
                </a:solidFill>
              </a:rPr>
              <a:t> </a:t>
            </a:r>
            <a:r>
              <a:rPr lang="en-US" sz="3200" dirty="0">
                <a:solidFill>
                  <a:srgbClr val="FFFF00"/>
                </a:solidFill>
              </a:rPr>
              <a:t>"Medical Insurance Cost Prediction" </a:t>
            </a:r>
            <a:r>
              <a:rPr lang="en-US" sz="3200" dirty="0">
                <a:solidFill>
                  <a:schemeClr val="bg1"/>
                </a:solidFill>
              </a:rPr>
              <a:t>has been transformative, unlocking insights that will shape the future of healthcare finance.</a:t>
            </a:r>
          </a:p>
          <a:p>
            <a:pPr marL="0" indent="0">
              <a:lnSpc>
                <a:spcPts val="2799"/>
              </a:lnSpc>
              <a:buNone/>
            </a:pPr>
            <a:r>
              <a:rPr lang="en-US" sz="3200" dirty="0">
                <a:solidFill>
                  <a:srgbClr val="FF0000"/>
                </a:solidFill>
              </a:rPr>
              <a:t>Peak Accuracy: </a:t>
            </a:r>
            <a:r>
              <a:rPr lang="en-US" sz="3200" dirty="0">
                <a:solidFill>
                  <a:schemeClr val="bg1"/>
                </a:solidFill>
              </a:rPr>
              <a:t>Among the array of algorithms explored, </a:t>
            </a:r>
          </a:p>
          <a:p>
            <a:pPr marL="0" indent="0">
              <a:lnSpc>
                <a:spcPts val="2799"/>
              </a:lnSpc>
              <a:buNone/>
            </a:pPr>
            <a:r>
              <a:rPr lang="en-US" sz="3200" dirty="0">
                <a:solidFill>
                  <a:srgbClr val="FFFF00"/>
                </a:solidFill>
              </a:rPr>
              <a:t>Gradient Boosting Regression </a:t>
            </a:r>
            <a:r>
              <a:rPr lang="en-US" sz="3200" dirty="0">
                <a:solidFill>
                  <a:schemeClr val="bg1"/>
                </a:solidFill>
              </a:rPr>
              <a:t>and </a:t>
            </a:r>
            <a:r>
              <a:rPr lang="en-US" sz="3200" dirty="0">
                <a:solidFill>
                  <a:srgbClr val="FFFF00"/>
                </a:solidFill>
              </a:rPr>
              <a:t>Decision Tree Regression </a:t>
            </a:r>
            <a:r>
              <a:rPr lang="en-US" sz="3200" dirty="0">
                <a:solidFill>
                  <a:schemeClr val="bg1"/>
                </a:solidFill>
              </a:rPr>
              <a:t>emerged as our champions, delivering unparalleled accuracy.</a:t>
            </a:r>
          </a:p>
          <a:p>
            <a:pPr marL="0" indent="0">
              <a:lnSpc>
                <a:spcPts val="2799"/>
              </a:lnSpc>
              <a:buNone/>
            </a:pPr>
            <a:r>
              <a:rPr lang="en-US" sz="3200" dirty="0">
                <a:solidFill>
                  <a:srgbClr val="FF0000"/>
                </a:solidFill>
              </a:rPr>
              <a:t>Precision Matters: </a:t>
            </a:r>
            <a:r>
              <a:rPr lang="en-US" sz="3200" dirty="0">
                <a:solidFill>
                  <a:schemeClr val="bg1"/>
                </a:solidFill>
              </a:rPr>
              <a:t>We've demonstrated that precise predictions can revolutionize insurance pricing, benefiting both insurers and policyholders.</a:t>
            </a:r>
          </a:p>
          <a:p>
            <a:pPr marL="0" indent="0">
              <a:lnSpc>
                <a:spcPts val="2799"/>
              </a:lnSpc>
              <a:buNone/>
            </a:pPr>
            <a:r>
              <a:rPr lang="en-US" sz="3200" dirty="0">
                <a:solidFill>
                  <a:srgbClr val="FF0000"/>
                </a:solidFill>
              </a:rPr>
              <a:t>Interpretability: </a:t>
            </a:r>
            <a:r>
              <a:rPr lang="en-US" sz="3200" dirty="0">
                <a:solidFill>
                  <a:schemeClr val="bg1"/>
                </a:solidFill>
              </a:rPr>
              <a:t>Beyond accuracy, our models offer transparency, allowing stakeholders to understand the factors influencing insurance costs.</a:t>
            </a:r>
          </a:p>
          <a:p>
            <a:pPr marL="0" indent="0">
              <a:lnSpc>
                <a:spcPts val="2799"/>
              </a:lnSpc>
              <a:buNone/>
            </a:pPr>
            <a:r>
              <a:rPr lang="en-US" sz="3200" dirty="0">
                <a:solidFill>
                  <a:srgbClr val="FF0000"/>
                </a:solidFill>
              </a:rPr>
              <a:t>Real-World Impact: </a:t>
            </a:r>
            <a:r>
              <a:rPr lang="en-US" sz="3200" dirty="0">
                <a:solidFill>
                  <a:schemeClr val="bg1"/>
                </a:solidFill>
              </a:rPr>
              <a:t>Our models are not confined to statistics; they have practical applications in real insurance scenarios, enhancing efficiency and fairness.</a:t>
            </a:r>
          </a:p>
          <a:p>
            <a:pPr marL="0" indent="0">
              <a:lnSpc>
                <a:spcPts val="2799"/>
              </a:lnSpc>
              <a:buNone/>
            </a:pPr>
            <a:r>
              <a:rPr lang="en-US" sz="3200" dirty="0">
                <a:solidFill>
                  <a:srgbClr val="FF0000"/>
                </a:solidFill>
              </a:rPr>
              <a:t>Continuous Journey: </a:t>
            </a:r>
            <a:r>
              <a:rPr lang="en-US" sz="3200" dirty="0">
                <a:solidFill>
                  <a:schemeClr val="bg1"/>
                </a:solidFill>
              </a:rPr>
              <a:t>Our mission continues. We're committed to refining our models, expanding our horizons, and pushing the boundaries of predictive analytics.</a:t>
            </a:r>
            <a:endParaRPr lang="en-US" sz="3200" dirty="0"/>
          </a:p>
          <a:p>
            <a:pPr marL="0" indent="0">
              <a:lnSpc>
                <a:spcPts val="2799"/>
              </a:lnSpc>
              <a:buNone/>
            </a:pPr>
            <a:r>
              <a:rPr lang="en-US" sz="3200" dirty="0">
                <a:solidFill>
                  <a:srgbClr val="FF0000"/>
                </a:solidFill>
              </a:rPr>
              <a:t>Empowering Decisions: </a:t>
            </a:r>
            <a:r>
              <a:rPr lang="en-US" sz="3200" dirty="0">
                <a:solidFill>
                  <a:schemeClr val="bg1"/>
                </a:solidFill>
              </a:rPr>
              <a:t>We've armed insurers and policyholders with the insights needed to make informed financial decisions in the complex world of healthcare finance.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6" name="Text 3"/>
          <p:cNvSpPr/>
          <p:nvPr/>
        </p:nvSpPr>
        <p:spPr>
          <a:xfrm>
            <a:off x="340480" y="722646"/>
            <a:ext cx="4443889" cy="694373"/>
          </a:xfrm>
          <a:prstGeom prst="rect">
            <a:avLst/>
          </a:prstGeom>
          <a:noFill/>
          <a:ln/>
        </p:spPr>
        <p:txBody>
          <a:bodyPr wrap="none" rtlCol="0" anchor="t"/>
          <a:lstStyle/>
          <a:p>
            <a:pPr marL="0" indent="0">
              <a:lnSpc>
                <a:spcPts val="5468"/>
              </a:lnSpc>
              <a:buNone/>
            </a:pPr>
            <a:r>
              <a:rPr lang="en-US" sz="6000" b="1" dirty="0">
                <a:solidFill>
                  <a:srgbClr val="FFFF00"/>
                </a:solidFill>
                <a:latin typeface="Syne" pitchFamily="34" charset="0"/>
                <a:ea typeface="Syne" pitchFamily="34" charset="-122"/>
                <a:cs typeface="Syne" pitchFamily="34" charset="-120"/>
              </a:rPr>
              <a:t>Introduction:</a:t>
            </a:r>
            <a:endParaRPr lang="en-US" sz="6000" dirty="0">
              <a:solidFill>
                <a:srgbClr val="FFFF00"/>
              </a:solidFill>
            </a:endParaRPr>
          </a:p>
        </p:txBody>
      </p:sp>
      <p:sp>
        <p:nvSpPr>
          <p:cNvPr id="7" name="Text 4"/>
          <p:cNvSpPr/>
          <p:nvPr/>
        </p:nvSpPr>
        <p:spPr>
          <a:xfrm>
            <a:off x="1877049" y="2133269"/>
            <a:ext cx="9933503" cy="4097849"/>
          </a:xfrm>
          <a:prstGeom prst="rect">
            <a:avLst/>
          </a:prstGeom>
          <a:noFill/>
          <a:ln/>
        </p:spPr>
        <p:txBody>
          <a:bodyPr wrap="square" rtlCol="0" anchor="t"/>
          <a:lstStyle/>
          <a:p>
            <a:pPr marL="0" indent="0">
              <a:lnSpc>
                <a:spcPts val="2799"/>
              </a:lnSpc>
              <a:buNone/>
            </a:pPr>
            <a:r>
              <a:rPr lang="en-US" sz="3200" dirty="0">
                <a:solidFill>
                  <a:schemeClr val="bg1"/>
                </a:solidFill>
              </a:rPr>
              <a:t>Welcome to a journey into the exciting world of machine learning and its transformative potential in the field of healthcare finance.</a:t>
            </a:r>
          </a:p>
          <a:p>
            <a:pPr marL="0" indent="0">
              <a:lnSpc>
                <a:spcPts val="2799"/>
              </a:lnSpc>
              <a:buNone/>
            </a:pPr>
            <a:endParaRPr lang="en-US" sz="3200" dirty="0">
              <a:solidFill>
                <a:schemeClr val="bg1"/>
              </a:solidFill>
            </a:endParaRPr>
          </a:p>
          <a:p>
            <a:pPr marL="0" indent="0">
              <a:lnSpc>
                <a:spcPts val="2799"/>
              </a:lnSpc>
              <a:buNone/>
            </a:pPr>
            <a:r>
              <a:rPr lang="en-US" sz="3200" dirty="0">
                <a:solidFill>
                  <a:schemeClr val="bg1"/>
                </a:solidFill>
              </a:rPr>
              <a:t>In this presentation, we will explore how data-driven technologies can revolutionize the way we estimate medical insurance costs.</a:t>
            </a:r>
          </a:p>
          <a:p>
            <a:pPr marL="0" indent="0">
              <a:lnSpc>
                <a:spcPts val="2799"/>
              </a:lnSpc>
              <a:buNone/>
            </a:pPr>
            <a:endParaRPr lang="en-US" sz="3200" dirty="0">
              <a:solidFill>
                <a:schemeClr val="bg1"/>
              </a:solidFill>
            </a:endParaRPr>
          </a:p>
          <a:p>
            <a:pPr marL="0" indent="0">
              <a:lnSpc>
                <a:spcPts val="2799"/>
              </a:lnSpc>
              <a:buNone/>
            </a:pPr>
            <a:r>
              <a:rPr lang="en-US" sz="3200" dirty="0">
                <a:solidFill>
                  <a:schemeClr val="bg1"/>
                </a:solidFill>
              </a:rPr>
              <a:t>The rising costs of healthcare and the complexities of the insurance landscape demand innovative solutions, and machine learning holds the key.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84841" y="0"/>
            <a:ext cx="14630400" cy="8229600"/>
          </a:xfrm>
          <a:prstGeom prst="rect">
            <a:avLst/>
          </a:prstGeom>
          <a:solidFill>
            <a:srgbClr val="0C0A33"/>
          </a:solidFill>
          <a:ln/>
        </p:spPr>
      </p:sp>
      <p:sp>
        <p:nvSpPr>
          <p:cNvPr id="5" name="Text 2"/>
          <p:cNvSpPr/>
          <p:nvPr/>
        </p:nvSpPr>
        <p:spPr>
          <a:xfrm>
            <a:off x="6419653" y="572991"/>
            <a:ext cx="6532775" cy="694373"/>
          </a:xfrm>
          <a:prstGeom prst="rect">
            <a:avLst/>
          </a:prstGeom>
          <a:noFill/>
          <a:ln/>
        </p:spPr>
        <p:txBody>
          <a:bodyPr wrap="none" rtlCol="0" anchor="t"/>
          <a:lstStyle/>
          <a:p>
            <a:pPr marL="0" indent="0">
              <a:lnSpc>
                <a:spcPts val="5468"/>
              </a:lnSpc>
              <a:buNone/>
            </a:pPr>
            <a:r>
              <a:rPr lang="en-US" sz="6000" b="1" dirty="0">
                <a:solidFill>
                  <a:srgbClr val="FFFF00"/>
                </a:solidFill>
                <a:latin typeface="Syne" pitchFamily="34" charset="0"/>
                <a:ea typeface="Syne" pitchFamily="34" charset="-122"/>
                <a:cs typeface="Syne" pitchFamily="34" charset="-120"/>
              </a:rPr>
              <a:t>Problem Statement:</a:t>
            </a:r>
            <a:endParaRPr lang="en-US" sz="6000" dirty="0">
              <a:solidFill>
                <a:srgbClr val="FFFF00"/>
              </a:solidFill>
            </a:endParaRPr>
          </a:p>
        </p:txBody>
      </p:sp>
      <p:sp>
        <p:nvSpPr>
          <p:cNvPr id="6" name="Text 3"/>
          <p:cNvSpPr/>
          <p:nvPr/>
        </p:nvSpPr>
        <p:spPr>
          <a:xfrm>
            <a:off x="7152799" y="1713104"/>
            <a:ext cx="7477601" cy="4951646"/>
          </a:xfrm>
          <a:prstGeom prst="rect">
            <a:avLst/>
          </a:prstGeom>
          <a:noFill/>
          <a:ln/>
        </p:spPr>
        <p:txBody>
          <a:bodyPr wrap="square" rtlCol="0" anchor="t"/>
          <a:lstStyle/>
          <a:p>
            <a:pPr marL="0" indent="0">
              <a:lnSpc>
                <a:spcPts val="2799"/>
              </a:lnSpc>
              <a:buNone/>
            </a:pPr>
            <a:r>
              <a:rPr lang="en-US" sz="3200" dirty="0">
                <a:solidFill>
                  <a:schemeClr val="bg1"/>
                </a:solidFill>
              </a:rPr>
              <a:t>The business problem in the machine learning project "Medical Insurance Cost Prediction" is to develop a predictive model that accurately estimates health insurance costs for individuals based on their demographic and health-related information. This model aims to assist insurance providers in pricing policies more accurately, enabling better financial planning and fairer premiums for policyholders, ultimately improving the efficiency and competitiveness of the insurance industry.</a:t>
            </a:r>
          </a:p>
        </p:txBody>
      </p:sp>
      <p:pic>
        <p:nvPicPr>
          <p:cNvPr id="8" name="Image 0" descr="preencoded.png">
            <a:extLst>
              <a:ext uri="{FF2B5EF4-FFF2-40B4-BE49-F238E27FC236}">
                <a16:creationId xmlns:a16="http://schemas.microsoft.com/office/drawing/2014/main" id="{A6950062-AF6B-19E4-B4C1-4A2C64128EF4}"/>
              </a:ext>
            </a:extLst>
          </p:cNvPr>
          <p:cNvPicPr>
            <a:picLocks noChangeAspect="1"/>
          </p:cNvPicPr>
          <p:nvPr/>
        </p:nvPicPr>
        <p:blipFill>
          <a:blip r:embed="rId3"/>
          <a:stretch>
            <a:fillRect/>
          </a:stretch>
        </p:blipFill>
        <p:spPr>
          <a:xfrm>
            <a:off x="0" y="0"/>
            <a:ext cx="5486400" cy="8229600"/>
          </a:xfrm>
          <a:prstGeom prst="rect">
            <a:avLst/>
          </a:prstGeom>
        </p:spPr>
      </p:pic>
      <p:pic>
        <p:nvPicPr>
          <p:cNvPr id="10" name="Picture 9">
            <a:extLst>
              <a:ext uri="{FF2B5EF4-FFF2-40B4-BE49-F238E27FC236}">
                <a16:creationId xmlns:a16="http://schemas.microsoft.com/office/drawing/2014/main" id="{E33D93D2-DB96-F6EB-1C7D-74046F313A97}"/>
              </a:ext>
            </a:extLst>
          </p:cNvPr>
          <p:cNvPicPr>
            <a:picLocks noChangeAspect="1"/>
          </p:cNvPicPr>
          <p:nvPr/>
        </p:nvPicPr>
        <p:blipFill>
          <a:blip r:embed="rId4"/>
          <a:stretch>
            <a:fillRect/>
          </a:stretch>
        </p:blipFill>
        <p:spPr>
          <a:xfrm>
            <a:off x="-1" y="0"/>
            <a:ext cx="6419655"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0" y="357319"/>
            <a:ext cx="7477601" cy="1388745"/>
          </a:xfrm>
          <a:prstGeom prst="rect">
            <a:avLst/>
          </a:prstGeom>
          <a:noFill/>
          <a:ln/>
        </p:spPr>
        <p:txBody>
          <a:bodyPr wrap="square" rtlCol="0" anchor="t"/>
          <a:lstStyle/>
          <a:p>
            <a:pPr marL="0" indent="0">
              <a:lnSpc>
                <a:spcPts val="5468"/>
              </a:lnSpc>
              <a:buNone/>
            </a:pPr>
            <a:r>
              <a:rPr lang="en-US" sz="6000" b="1" dirty="0">
                <a:solidFill>
                  <a:srgbClr val="FFFF00"/>
                </a:solidFill>
                <a:latin typeface="Syne" pitchFamily="34" charset="0"/>
                <a:ea typeface="Syne" pitchFamily="34" charset="-122"/>
                <a:cs typeface="Syne" pitchFamily="34" charset="-120"/>
              </a:rPr>
              <a:t>Data Collection and Preprocessing:</a:t>
            </a:r>
            <a:endParaRPr lang="en-US" sz="6000" dirty="0">
              <a:solidFill>
                <a:srgbClr val="FFFF00"/>
              </a:solidFill>
            </a:endParaRPr>
          </a:p>
        </p:txBody>
      </p:sp>
      <p:sp>
        <p:nvSpPr>
          <p:cNvPr id="6" name="Text 3"/>
          <p:cNvSpPr/>
          <p:nvPr/>
        </p:nvSpPr>
        <p:spPr>
          <a:xfrm>
            <a:off x="446700" y="2103382"/>
            <a:ext cx="7477601" cy="3335884"/>
          </a:xfrm>
          <a:prstGeom prst="rect">
            <a:avLst/>
          </a:prstGeom>
          <a:noFill/>
          <a:ln/>
        </p:spPr>
        <p:txBody>
          <a:bodyPr wrap="square" rtlCol="0" anchor="t"/>
          <a:lstStyle/>
          <a:p>
            <a:pPr marL="0" indent="0">
              <a:lnSpc>
                <a:spcPts val="2799"/>
              </a:lnSpc>
              <a:buNone/>
            </a:pPr>
            <a:r>
              <a:rPr lang="en-US" sz="3200" dirty="0">
                <a:solidFill>
                  <a:srgbClr val="FF0000"/>
                </a:solidFill>
                <a:latin typeface="Arimo" pitchFamily="34" charset="0"/>
                <a:ea typeface="Arimo" pitchFamily="34" charset="-122"/>
                <a:cs typeface="Arimo" pitchFamily="34" charset="-120"/>
              </a:rPr>
              <a:t>Data Collection: </a:t>
            </a:r>
            <a:r>
              <a:rPr lang="en-US" sz="3200" dirty="0">
                <a:solidFill>
                  <a:srgbClr val="D9E1FF"/>
                </a:solidFill>
                <a:latin typeface="Arimo" pitchFamily="34" charset="0"/>
                <a:ea typeface="Arimo" pitchFamily="34" charset="-122"/>
                <a:cs typeface="Arimo" pitchFamily="34" charset="-120"/>
              </a:rPr>
              <a:t>We sourced a diverse and comprehensive dataset from various reliable sources, including insurance records, healthcare providers, and government databases. This dataset is a goldmine of information, featuring demographic and health-related details.</a:t>
            </a:r>
          </a:p>
          <a:p>
            <a:pPr marL="0" indent="0">
              <a:lnSpc>
                <a:spcPts val="2799"/>
              </a:lnSpc>
              <a:buNone/>
            </a:pPr>
            <a:endParaRPr lang="en-US" sz="3200" dirty="0">
              <a:solidFill>
                <a:srgbClr val="D9E1FF"/>
              </a:solidFill>
              <a:latin typeface="Arimo" pitchFamily="34" charset="0"/>
              <a:ea typeface="Arimo" pitchFamily="34" charset="-122"/>
              <a:cs typeface="Arimo" pitchFamily="34" charset="-120"/>
            </a:endParaRPr>
          </a:p>
          <a:p>
            <a:pPr marL="0" indent="0">
              <a:lnSpc>
                <a:spcPts val="2799"/>
              </a:lnSpc>
              <a:buNone/>
            </a:pPr>
            <a:r>
              <a:rPr lang="en-US" sz="3200" dirty="0">
                <a:solidFill>
                  <a:srgbClr val="FF0000"/>
                </a:solidFill>
                <a:latin typeface="Arimo" pitchFamily="34" charset="0"/>
                <a:ea typeface="Arimo" pitchFamily="34" charset="-122"/>
                <a:cs typeface="Arimo" pitchFamily="34" charset="-120"/>
              </a:rPr>
              <a:t>Data Pre-processing: </a:t>
            </a:r>
            <a:r>
              <a:rPr lang="en-US" sz="3200" dirty="0">
                <a:solidFill>
                  <a:srgbClr val="D9E1FF"/>
                </a:solidFill>
                <a:latin typeface="Arimo" pitchFamily="34" charset="0"/>
                <a:ea typeface="Arimo" pitchFamily="34" charset="-122"/>
                <a:cs typeface="Arimo" pitchFamily="34" charset="-120"/>
              </a:rPr>
              <a:t>However, real-world data is rarely perfect. Our pre-processing efforts included addressing missing values, encoding categorical variables, and standardizing data to ensure compatibility with our chosen machine learning models.</a:t>
            </a:r>
            <a:endParaRPr lang="en-US" sz="3200" dirty="0"/>
          </a:p>
        </p:txBody>
      </p:sp>
      <p:pic>
        <p:nvPicPr>
          <p:cNvPr id="10" name="Picture 9">
            <a:extLst>
              <a:ext uri="{FF2B5EF4-FFF2-40B4-BE49-F238E27FC236}">
                <a16:creationId xmlns:a16="http://schemas.microsoft.com/office/drawing/2014/main" id="{9FBFC31E-4291-CBB1-BFCB-566EEBB62535}"/>
              </a:ext>
            </a:extLst>
          </p:cNvPr>
          <p:cNvPicPr>
            <a:picLocks noChangeAspect="1"/>
          </p:cNvPicPr>
          <p:nvPr/>
        </p:nvPicPr>
        <p:blipFill>
          <a:blip r:embed="rId4"/>
          <a:stretch>
            <a:fillRect/>
          </a:stretch>
        </p:blipFill>
        <p:spPr>
          <a:xfrm>
            <a:off x="7805394" y="0"/>
            <a:ext cx="6825006"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109404"/>
            <a:ext cx="14630400" cy="8229600"/>
          </a:xfrm>
          <a:prstGeom prst="rect">
            <a:avLst/>
          </a:prstGeom>
          <a:solidFill>
            <a:srgbClr val="150D48"/>
          </a:solidFill>
          <a:ln/>
        </p:spPr>
        <p:txBody>
          <a:bodyPr/>
          <a:lstStyle/>
          <a:p>
            <a:endParaRPr lang="en-IN" dirty="0"/>
          </a:p>
        </p:txBody>
      </p:sp>
      <p:sp>
        <p:nvSpPr>
          <p:cNvPr id="5" name="Text 2"/>
          <p:cNvSpPr/>
          <p:nvPr/>
        </p:nvSpPr>
        <p:spPr>
          <a:xfrm>
            <a:off x="0" y="109404"/>
            <a:ext cx="7886700" cy="694373"/>
          </a:xfrm>
          <a:prstGeom prst="rect">
            <a:avLst/>
          </a:prstGeom>
          <a:noFill/>
          <a:ln/>
        </p:spPr>
        <p:txBody>
          <a:bodyPr wrap="none" rtlCol="0" anchor="t"/>
          <a:lstStyle/>
          <a:p>
            <a:pPr marL="0" indent="0">
              <a:lnSpc>
                <a:spcPts val="5468"/>
              </a:lnSpc>
              <a:buNone/>
            </a:pPr>
            <a:r>
              <a:rPr lang="en-US" sz="6000" b="1" dirty="0">
                <a:solidFill>
                  <a:srgbClr val="FFFF00"/>
                </a:solidFill>
                <a:latin typeface="Syne" pitchFamily="34" charset="0"/>
                <a:ea typeface="Syne" pitchFamily="34" charset="-122"/>
                <a:cs typeface="Syne" pitchFamily="34" charset="-120"/>
              </a:rPr>
              <a:t>Data visualization:</a:t>
            </a:r>
          </a:p>
        </p:txBody>
      </p:sp>
      <p:sp>
        <p:nvSpPr>
          <p:cNvPr id="6" name="Text 3"/>
          <p:cNvSpPr/>
          <p:nvPr/>
        </p:nvSpPr>
        <p:spPr>
          <a:xfrm>
            <a:off x="2348389" y="5661898"/>
            <a:ext cx="9933503" cy="710803"/>
          </a:xfrm>
          <a:prstGeom prst="rect">
            <a:avLst/>
          </a:prstGeom>
          <a:noFill/>
          <a:ln/>
        </p:spPr>
        <p:txBody>
          <a:bodyPr wrap="square" rtlCol="0" anchor="t"/>
          <a:lstStyle/>
          <a:p>
            <a:pPr marL="0" indent="0">
              <a:lnSpc>
                <a:spcPts val="2799"/>
              </a:lnSpc>
              <a:buNone/>
            </a:pPr>
            <a:endParaRPr lang="en-US" sz="1750" dirty="0"/>
          </a:p>
        </p:txBody>
      </p:sp>
      <p:pic>
        <p:nvPicPr>
          <p:cNvPr id="9" name="Picture 8">
            <a:extLst>
              <a:ext uri="{FF2B5EF4-FFF2-40B4-BE49-F238E27FC236}">
                <a16:creationId xmlns:a16="http://schemas.microsoft.com/office/drawing/2014/main" id="{550AD256-E9DB-EBAD-DBCD-83B20FC30440}"/>
              </a:ext>
            </a:extLst>
          </p:cNvPr>
          <p:cNvPicPr>
            <a:picLocks noChangeAspect="1"/>
          </p:cNvPicPr>
          <p:nvPr/>
        </p:nvPicPr>
        <p:blipFill>
          <a:blip r:embed="rId3"/>
          <a:stretch>
            <a:fillRect/>
          </a:stretch>
        </p:blipFill>
        <p:spPr>
          <a:xfrm>
            <a:off x="4207244" y="1386839"/>
            <a:ext cx="3679456" cy="3343272"/>
          </a:xfrm>
          <a:prstGeom prst="rect">
            <a:avLst/>
          </a:prstGeom>
        </p:spPr>
      </p:pic>
      <p:pic>
        <p:nvPicPr>
          <p:cNvPr id="10" name="Picture 9">
            <a:extLst>
              <a:ext uri="{FF2B5EF4-FFF2-40B4-BE49-F238E27FC236}">
                <a16:creationId xmlns:a16="http://schemas.microsoft.com/office/drawing/2014/main" id="{9B696A9E-AEB8-933F-A0D5-00709F8620DE}"/>
              </a:ext>
            </a:extLst>
          </p:cNvPr>
          <p:cNvPicPr>
            <a:picLocks noChangeAspect="1"/>
          </p:cNvPicPr>
          <p:nvPr/>
        </p:nvPicPr>
        <p:blipFill>
          <a:blip r:embed="rId4"/>
          <a:stretch>
            <a:fillRect/>
          </a:stretch>
        </p:blipFill>
        <p:spPr>
          <a:xfrm>
            <a:off x="4207244" y="4803608"/>
            <a:ext cx="3679456" cy="3300732"/>
          </a:xfrm>
          <a:prstGeom prst="rect">
            <a:avLst/>
          </a:prstGeom>
        </p:spPr>
      </p:pic>
      <p:pic>
        <p:nvPicPr>
          <p:cNvPr id="11" name="Picture 10">
            <a:extLst>
              <a:ext uri="{FF2B5EF4-FFF2-40B4-BE49-F238E27FC236}">
                <a16:creationId xmlns:a16="http://schemas.microsoft.com/office/drawing/2014/main" id="{2D5616E5-8770-B7EB-FB10-A5EDB4E3DD6E}"/>
              </a:ext>
            </a:extLst>
          </p:cNvPr>
          <p:cNvPicPr>
            <a:picLocks noChangeAspect="1"/>
          </p:cNvPicPr>
          <p:nvPr/>
        </p:nvPicPr>
        <p:blipFill>
          <a:blip r:embed="rId5"/>
          <a:stretch>
            <a:fillRect/>
          </a:stretch>
        </p:blipFill>
        <p:spPr>
          <a:xfrm>
            <a:off x="8247808" y="1386839"/>
            <a:ext cx="3679456" cy="3325864"/>
          </a:xfrm>
          <a:prstGeom prst="rect">
            <a:avLst/>
          </a:prstGeom>
        </p:spPr>
      </p:pic>
      <p:pic>
        <p:nvPicPr>
          <p:cNvPr id="12" name="Picture 11">
            <a:extLst>
              <a:ext uri="{FF2B5EF4-FFF2-40B4-BE49-F238E27FC236}">
                <a16:creationId xmlns:a16="http://schemas.microsoft.com/office/drawing/2014/main" id="{36DC85C5-42C9-8F38-FE66-1C6FD5D64FC7}"/>
              </a:ext>
            </a:extLst>
          </p:cNvPr>
          <p:cNvPicPr>
            <a:picLocks noChangeAspect="1"/>
          </p:cNvPicPr>
          <p:nvPr/>
        </p:nvPicPr>
        <p:blipFill>
          <a:blip r:embed="rId6"/>
          <a:stretch>
            <a:fillRect/>
          </a:stretch>
        </p:blipFill>
        <p:spPr>
          <a:xfrm>
            <a:off x="84146" y="1386839"/>
            <a:ext cx="3761990" cy="3343272"/>
          </a:xfrm>
          <a:prstGeom prst="rect">
            <a:avLst/>
          </a:prstGeom>
        </p:spPr>
      </p:pic>
      <p:pic>
        <p:nvPicPr>
          <p:cNvPr id="13" name="Picture 12">
            <a:extLst>
              <a:ext uri="{FF2B5EF4-FFF2-40B4-BE49-F238E27FC236}">
                <a16:creationId xmlns:a16="http://schemas.microsoft.com/office/drawing/2014/main" id="{95CB841D-D322-3871-9CEB-F8404A2250C9}"/>
              </a:ext>
            </a:extLst>
          </p:cNvPr>
          <p:cNvPicPr>
            <a:picLocks noChangeAspect="1"/>
          </p:cNvPicPr>
          <p:nvPr/>
        </p:nvPicPr>
        <p:blipFill>
          <a:blip r:embed="rId7"/>
          <a:stretch>
            <a:fillRect/>
          </a:stretch>
        </p:blipFill>
        <p:spPr>
          <a:xfrm>
            <a:off x="84146" y="4819464"/>
            <a:ext cx="3761990" cy="3300732"/>
          </a:xfrm>
          <a:prstGeom prst="rect">
            <a:avLst/>
          </a:prstGeom>
        </p:spPr>
      </p:pic>
      <p:pic>
        <p:nvPicPr>
          <p:cNvPr id="15" name="Picture 14">
            <a:extLst>
              <a:ext uri="{FF2B5EF4-FFF2-40B4-BE49-F238E27FC236}">
                <a16:creationId xmlns:a16="http://schemas.microsoft.com/office/drawing/2014/main" id="{10D85DBC-6F45-CC86-2E5F-E39F08711039}"/>
              </a:ext>
            </a:extLst>
          </p:cNvPr>
          <p:cNvPicPr>
            <a:picLocks noChangeAspect="1"/>
          </p:cNvPicPr>
          <p:nvPr/>
        </p:nvPicPr>
        <p:blipFill>
          <a:blip r:embed="rId8"/>
          <a:stretch>
            <a:fillRect/>
          </a:stretch>
        </p:blipFill>
        <p:spPr>
          <a:xfrm>
            <a:off x="8244568" y="4803608"/>
            <a:ext cx="3679456" cy="326673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933254"/>
            <a:ext cx="14705814" cy="9162853"/>
          </a:xfrm>
          <a:prstGeom prst="rect">
            <a:avLst/>
          </a:prstGeom>
          <a:solidFill>
            <a:srgbClr val="0C0A33"/>
          </a:solidFill>
          <a:ln/>
        </p:spPr>
      </p:sp>
      <p:sp>
        <p:nvSpPr>
          <p:cNvPr id="5" name="Text 2"/>
          <p:cNvSpPr/>
          <p:nvPr/>
        </p:nvSpPr>
        <p:spPr>
          <a:xfrm>
            <a:off x="75414" y="-403762"/>
            <a:ext cx="6793085" cy="694373"/>
          </a:xfrm>
          <a:prstGeom prst="rect">
            <a:avLst/>
          </a:prstGeom>
          <a:noFill/>
          <a:ln/>
        </p:spPr>
        <p:txBody>
          <a:bodyPr wrap="none" rtlCol="0" anchor="t"/>
          <a:lstStyle/>
          <a:p>
            <a:pPr marL="0" indent="0">
              <a:lnSpc>
                <a:spcPts val="5468"/>
              </a:lnSpc>
              <a:buNone/>
            </a:pPr>
            <a:r>
              <a:rPr lang="en-US" sz="6000" b="1" dirty="0">
                <a:solidFill>
                  <a:srgbClr val="FFFF00"/>
                </a:solidFill>
                <a:latin typeface="Syne" pitchFamily="34" charset="0"/>
                <a:ea typeface="Syne" pitchFamily="34" charset="-122"/>
                <a:cs typeface="Syne" pitchFamily="34" charset="-120"/>
              </a:rPr>
              <a:t>Feature Engineering:</a:t>
            </a:r>
            <a:endParaRPr lang="en-US" sz="6000" dirty="0">
              <a:solidFill>
                <a:srgbClr val="FFFF00"/>
              </a:solidFill>
            </a:endParaRPr>
          </a:p>
        </p:txBody>
      </p:sp>
      <p:sp>
        <p:nvSpPr>
          <p:cNvPr id="6" name="Text 3"/>
          <p:cNvSpPr/>
          <p:nvPr/>
        </p:nvSpPr>
        <p:spPr>
          <a:xfrm>
            <a:off x="75414" y="383288"/>
            <a:ext cx="14225049" cy="8866343"/>
          </a:xfrm>
          <a:prstGeom prst="rect">
            <a:avLst/>
          </a:prstGeom>
          <a:noFill/>
          <a:ln/>
        </p:spPr>
        <p:txBody>
          <a:bodyPr wrap="square" rtlCol="0" anchor="t"/>
          <a:lstStyle/>
          <a:p>
            <a:pPr marL="0" indent="0">
              <a:lnSpc>
                <a:spcPts val="2799"/>
              </a:lnSpc>
              <a:buNone/>
            </a:pPr>
            <a:r>
              <a:rPr lang="en-US" sz="3200" dirty="0">
                <a:solidFill>
                  <a:srgbClr val="FF0000"/>
                </a:solidFill>
              </a:rPr>
              <a:t>Feature Engineering: </a:t>
            </a:r>
            <a:r>
              <a:rPr lang="en-US" sz="3200" dirty="0">
                <a:solidFill>
                  <a:schemeClr val="bg1"/>
                </a:solidFill>
              </a:rPr>
              <a:t>Tailoring our dataset to fuel accurate predictions.</a:t>
            </a:r>
          </a:p>
          <a:p>
            <a:pPr marL="0" indent="0">
              <a:lnSpc>
                <a:spcPts val="2799"/>
              </a:lnSpc>
              <a:buNone/>
            </a:pPr>
            <a:r>
              <a:rPr lang="en-US" sz="3200" dirty="0">
                <a:solidFill>
                  <a:srgbClr val="FF0000"/>
                </a:solidFill>
              </a:rPr>
              <a:t>Creation: </a:t>
            </a:r>
            <a:r>
              <a:rPr lang="en-US" sz="3200" dirty="0">
                <a:solidFill>
                  <a:schemeClr val="bg1"/>
                </a:solidFill>
              </a:rPr>
              <a:t>Crafting new variables for deeper insights, e.g., "Age Group."</a:t>
            </a:r>
          </a:p>
          <a:p>
            <a:pPr marL="0" indent="0">
              <a:lnSpc>
                <a:spcPts val="2799"/>
              </a:lnSpc>
              <a:buNone/>
            </a:pPr>
            <a:r>
              <a:rPr lang="en-US" sz="3200" dirty="0">
                <a:solidFill>
                  <a:srgbClr val="FF0000"/>
                </a:solidFill>
              </a:rPr>
              <a:t>Transformation:</a:t>
            </a:r>
            <a:r>
              <a:rPr lang="en-US" sz="3200" dirty="0">
                <a:solidFill>
                  <a:schemeClr val="bg1"/>
                </a:solidFill>
              </a:rPr>
              <a:t> Enhancing existing features through scaling, encoding, and other techniques.</a:t>
            </a:r>
          </a:p>
          <a:p>
            <a:pPr marL="0" indent="0">
              <a:lnSpc>
                <a:spcPts val="2799"/>
              </a:lnSpc>
              <a:buNone/>
            </a:pPr>
            <a:r>
              <a:rPr lang="en-US" sz="3200" dirty="0">
                <a:solidFill>
                  <a:srgbClr val="FF0000"/>
                </a:solidFill>
              </a:rPr>
              <a:t>Interactions:</a:t>
            </a:r>
            <a:r>
              <a:rPr lang="en-US" sz="3200" dirty="0">
                <a:solidFill>
                  <a:schemeClr val="bg1"/>
                </a:solidFill>
              </a:rPr>
              <a:t> Capturing feature relationships with interaction terms.</a:t>
            </a:r>
          </a:p>
          <a:p>
            <a:pPr marL="0" indent="0">
              <a:lnSpc>
                <a:spcPts val="2799"/>
              </a:lnSpc>
              <a:buNone/>
            </a:pPr>
            <a:r>
              <a:rPr lang="en-US" sz="3200" dirty="0">
                <a:solidFill>
                  <a:srgbClr val="FF0000"/>
                </a:solidFill>
              </a:rPr>
              <a:t>Simplification:</a:t>
            </a:r>
            <a:r>
              <a:rPr lang="en-US" sz="3200" dirty="0">
                <a:solidFill>
                  <a:schemeClr val="bg1"/>
                </a:solidFill>
              </a:rPr>
              <a:t> Reducing complexity with methods like PCA.</a:t>
            </a:r>
          </a:p>
          <a:p>
            <a:pPr marL="0" indent="0">
              <a:lnSpc>
                <a:spcPts val="2799"/>
              </a:lnSpc>
              <a:buNone/>
            </a:pPr>
            <a:r>
              <a:rPr lang="en-US" sz="3200" dirty="0">
                <a:solidFill>
                  <a:srgbClr val="FF0000"/>
                </a:solidFill>
              </a:rPr>
              <a:t>Selection:</a:t>
            </a:r>
            <a:r>
              <a:rPr lang="en-US" sz="3200" dirty="0">
                <a:solidFill>
                  <a:schemeClr val="bg1"/>
                </a:solidFill>
              </a:rPr>
              <a:t> Handpicking crucial features to focus model attention.</a:t>
            </a:r>
          </a:p>
          <a:p>
            <a:pPr marL="0" indent="0">
              <a:lnSpc>
                <a:spcPts val="2799"/>
              </a:lnSpc>
              <a:buNone/>
            </a:pPr>
            <a:r>
              <a:rPr lang="en-US" sz="3200" dirty="0">
                <a:solidFill>
                  <a:srgbClr val="FF0000"/>
                </a:solidFill>
              </a:rPr>
              <a:t>Integration:</a:t>
            </a:r>
            <a:r>
              <a:rPr lang="en-US" sz="3200" dirty="0">
                <a:solidFill>
                  <a:schemeClr val="bg1"/>
                </a:solidFill>
              </a:rPr>
              <a:t> Ensuring feature compatibility with our machine learning models.</a:t>
            </a:r>
          </a:p>
          <a:p>
            <a:pPr marL="0" indent="0">
              <a:lnSpc>
                <a:spcPts val="2799"/>
              </a:lnSpc>
              <a:buNone/>
            </a:pPr>
            <a:r>
              <a:rPr lang="en-US" sz="3200" dirty="0">
                <a:solidFill>
                  <a:srgbClr val="FF0000"/>
                </a:solidFill>
              </a:rPr>
              <a:t>Continuous Refinement: </a:t>
            </a:r>
            <a:r>
              <a:rPr lang="en-US" sz="3200" dirty="0">
                <a:solidFill>
                  <a:schemeClr val="bg1"/>
                </a:solidFill>
              </a:rPr>
              <a:t>Iteratively enhancing our dataset for predictive success.</a:t>
            </a:r>
          </a:p>
          <a:p>
            <a:pPr marL="0" indent="0">
              <a:lnSpc>
                <a:spcPts val="2799"/>
              </a:lnSpc>
              <a:buNone/>
            </a:pPr>
            <a:r>
              <a:rPr lang="en-US" sz="3200" dirty="0">
                <a:solidFill>
                  <a:srgbClr val="FF0000"/>
                </a:solidFill>
              </a:rPr>
              <a:t>Feature engineering: </a:t>
            </a:r>
            <a:r>
              <a:rPr lang="en-US" sz="3200" dirty="0">
                <a:solidFill>
                  <a:schemeClr val="bg1"/>
                </a:solidFill>
              </a:rPr>
              <a:t>Unveiling the hidden drivers of medical insurance costs.</a:t>
            </a:r>
          </a:p>
        </p:txBody>
      </p:sp>
      <p:pic>
        <p:nvPicPr>
          <p:cNvPr id="10" name="Picture 9">
            <a:extLst>
              <a:ext uri="{FF2B5EF4-FFF2-40B4-BE49-F238E27FC236}">
                <a16:creationId xmlns:a16="http://schemas.microsoft.com/office/drawing/2014/main" id="{33DF5B19-8269-68AE-800F-8E332A57B832}"/>
              </a:ext>
            </a:extLst>
          </p:cNvPr>
          <p:cNvPicPr>
            <a:picLocks noChangeAspect="1"/>
          </p:cNvPicPr>
          <p:nvPr/>
        </p:nvPicPr>
        <p:blipFill>
          <a:blip r:embed="rId3"/>
          <a:stretch>
            <a:fillRect/>
          </a:stretch>
        </p:blipFill>
        <p:spPr>
          <a:xfrm>
            <a:off x="1198971" y="4077092"/>
            <a:ext cx="10612815" cy="415250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60" y="-32476"/>
            <a:ext cx="14630400" cy="8229600"/>
          </a:xfrm>
          <a:prstGeom prst="rect">
            <a:avLst/>
          </a:prstGeom>
          <a:solidFill>
            <a:srgbClr val="0C0A33"/>
          </a:solidFill>
          <a:ln/>
        </p:spPr>
      </p:sp>
      <p:sp>
        <p:nvSpPr>
          <p:cNvPr id="4" name="Text 2"/>
          <p:cNvSpPr/>
          <p:nvPr/>
        </p:nvSpPr>
        <p:spPr>
          <a:xfrm>
            <a:off x="2348389" y="1468160"/>
            <a:ext cx="5560700" cy="694373"/>
          </a:xfrm>
          <a:prstGeom prst="rect">
            <a:avLst/>
          </a:prstGeom>
          <a:noFill/>
          <a:ln/>
        </p:spPr>
        <p:txBody>
          <a:bodyPr wrap="none" rtlCol="0" anchor="t"/>
          <a:lstStyle/>
          <a:p>
            <a:pPr marL="0" indent="0">
              <a:lnSpc>
                <a:spcPts val="5468"/>
              </a:lnSpc>
              <a:buNone/>
            </a:pPr>
            <a:r>
              <a:rPr lang="en-US" sz="6000" b="1" dirty="0">
                <a:solidFill>
                  <a:srgbClr val="FFFF00"/>
                </a:solidFill>
                <a:latin typeface="Syne" pitchFamily="34" charset="0"/>
                <a:ea typeface="Syne" pitchFamily="34" charset="-122"/>
                <a:cs typeface="Syne" pitchFamily="34" charset="-120"/>
              </a:rPr>
              <a:t>Model Selection:</a:t>
            </a:r>
            <a:endParaRPr lang="en-US" sz="6000" dirty="0">
              <a:solidFill>
                <a:srgbClr val="FFFF00"/>
              </a:solidFill>
            </a:endParaRPr>
          </a:p>
        </p:txBody>
      </p:sp>
      <p:sp>
        <p:nvSpPr>
          <p:cNvPr id="5" name="Shape 3"/>
          <p:cNvSpPr/>
          <p:nvPr/>
        </p:nvSpPr>
        <p:spPr>
          <a:xfrm>
            <a:off x="2348389" y="2606873"/>
            <a:ext cx="4855726" cy="791527"/>
          </a:xfrm>
          <a:prstGeom prst="roundRect">
            <a:avLst>
              <a:gd name="adj" fmla="val 8422"/>
            </a:avLst>
          </a:prstGeom>
          <a:solidFill>
            <a:srgbClr val="171542"/>
          </a:solidFill>
          <a:ln/>
        </p:spPr>
      </p:sp>
      <p:sp>
        <p:nvSpPr>
          <p:cNvPr id="6" name="Text 4"/>
          <p:cNvSpPr/>
          <p:nvPr/>
        </p:nvSpPr>
        <p:spPr>
          <a:xfrm>
            <a:off x="2570559" y="2829044"/>
            <a:ext cx="2720340" cy="347186"/>
          </a:xfrm>
          <a:prstGeom prst="rect">
            <a:avLst/>
          </a:prstGeom>
          <a:noFill/>
          <a:ln/>
        </p:spPr>
        <p:txBody>
          <a:bodyPr wrap="none" rtlCol="0" anchor="t"/>
          <a:lstStyle/>
          <a:p>
            <a:pPr marL="0" indent="0">
              <a:lnSpc>
                <a:spcPts val="2734"/>
              </a:lnSpc>
              <a:buNone/>
            </a:pPr>
            <a:r>
              <a:rPr lang="en-US" sz="3200" b="1" dirty="0">
                <a:solidFill>
                  <a:schemeClr val="bg1"/>
                </a:solidFill>
                <a:latin typeface="Syne" pitchFamily="34" charset="0"/>
                <a:ea typeface="Syne" pitchFamily="34" charset="-122"/>
                <a:cs typeface="Syne" pitchFamily="34" charset="-120"/>
              </a:rPr>
              <a:t>Linear Regression</a:t>
            </a:r>
            <a:endParaRPr lang="en-US" sz="3200" dirty="0">
              <a:solidFill>
                <a:schemeClr val="bg1"/>
              </a:solidFill>
            </a:endParaRPr>
          </a:p>
        </p:txBody>
      </p:sp>
      <p:sp>
        <p:nvSpPr>
          <p:cNvPr id="7" name="Shape 5"/>
          <p:cNvSpPr/>
          <p:nvPr/>
        </p:nvSpPr>
        <p:spPr>
          <a:xfrm>
            <a:off x="7426285" y="2606873"/>
            <a:ext cx="4855726" cy="791527"/>
          </a:xfrm>
          <a:prstGeom prst="roundRect">
            <a:avLst>
              <a:gd name="adj" fmla="val 8422"/>
            </a:avLst>
          </a:prstGeom>
          <a:solidFill>
            <a:srgbClr val="171542"/>
          </a:solidFill>
          <a:ln/>
        </p:spPr>
      </p:sp>
      <p:sp>
        <p:nvSpPr>
          <p:cNvPr id="8" name="Text 6"/>
          <p:cNvSpPr/>
          <p:nvPr/>
        </p:nvSpPr>
        <p:spPr>
          <a:xfrm>
            <a:off x="7648456" y="2829044"/>
            <a:ext cx="2644140" cy="347186"/>
          </a:xfrm>
          <a:prstGeom prst="rect">
            <a:avLst/>
          </a:prstGeom>
          <a:noFill/>
          <a:ln/>
        </p:spPr>
        <p:txBody>
          <a:bodyPr wrap="none" rtlCol="0" anchor="t"/>
          <a:lstStyle/>
          <a:p>
            <a:pPr marL="0" indent="0">
              <a:lnSpc>
                <a:spcPts val="2734"/>
              </a:lnSpc>
              <a:buNone/>
            </a:pPr>
            <a:r>
              <a:rPr lang="en-US" sz="3200" b="1" dirty="0">
                <a:solidFill>
                  <a:srgbClr val="FFFFFF"/>
                </a:solidFill>
                <a:latin typeface="Syne" pitchFamily="34" charset="0"/>
                <a:ea typeface="Syne" pitchFamily="34" charset="-122"/>
                <a:cs typeface="Syne" pitchFamily="34" charset="-120"/>
              </a:rPr>
              <a:t>Ridge Regression</a:t>
            </a:r>
            <a:endParaRPr lang="en-US" sz="3200" dirty="0"/>
          </a:p>
        </p:txBody>
      </p:sp>
      <p:sp>
        <p:nvSpPr>
          <p:cNvPr id="9" name="Shape 7"/>
          <p:cNvSpPr/>
          <p:nvPr/>
        </p:nvSpPr>
        <p:spPr>
          <a:xfrm>
            <a:off x="2348389" y="3620572"/>
            <a:ext cx="4855726" cy="1138714"/>
          </a:xfrm>
          <a:prstGeom prst="roundRect">
            <a:avLst>
              <a:gd name="adj" fmla="val 5854"/>
            </a:avLst>
          </a:prstGeom>
          <a:solidFill>
            <a:srgbClr val="171542"/>
          </a:solidFill>
          <a:ln/>
        </p:spPr>
      </p:sp>
      <p:sp>
        <p:nvSpPr>
          <p:cNvPr id="10" name="Text 8"/>
          <p:cNvSpPr/>
          <p:nvPr/>
        </p:nvSpPr>
        <p:spPr>
          <a:xfrm>
            <a:off x="2570559" y="3842742"/>
            <a:ext cx="2659380" cy="347186"/>
          </a:xfrm>
          <a:prstGeom prst="rect">
            <a:avLst/>
          </a:prstGeom>
          <a:noFill/>
          <a:ln/>
        </p:spPr>
        <p:txBody>
          <a:bodyPr wrap="none" rtlCol="0" anchor="t"/>
          <a:lstStyle/>
          <a:p>
            <a:pPr marL="0" indent="0">
              <a:lnSpc>
                <a:spcPts val="2734"/>
              </a:lnSpc>
              <a:buNone/>
            </a:pPr>
            <a:r>
              <a:rPr lang="en-US" sz="3200" b="1" dirty="0">
                <a:solidFill>
                  <a:schemeClr val="bg1"/>
                </a:solidFill>
                <a:latin typeface="Syne" pitchFamily="34" charset="0"/>
                <a:ea typeface="Syne" pitchFamily="34" charset="-122"/>
                <a:cs typeface="Syne" pitchFamily="34" charset="-120"/>
              </a:rPr>
              <a:t>Lasso Regression</a:t>
            </a:r>
            <a:endParaRPr lang="en-US" sz="3200" dirty="0">
              <a:solidFill>
                <a:schemeClr val="bg1"/>
              </a:solidFill>
            </a:endParaRPr>
          </a:p>
        </p:txBody>
      </p:sp>
      <p:sp>
        <p:nvSpPr>
          <p:cNvPr id="11" name="Shape 9"/>
          <p:cNvSpPr/>
          <p:nvPr/>
        </p:nvSpPr>
        <p:spPr>
          <a:xfrm>
            <a:off x="7426285" y="3620572"/>
            <a:ext cx="4855726" cy="1138714"/>
          </a:xfrm>
          <a:prstGeom prst="roundRect">
            <a:avLst>
              <a:gd name="adj" fmla="val 5854"/>
            </a:avLst>
          </a:prstGeom>
          <a:solidFill>
            <a:srgbClr val="171542"/>
          </a:solidFill>
          <a:ln/>
        </p:spPr>
      </p:sp>
      <p:sp>
        <p:nvSpPr>
          <p:cNvPr id="12" name="Text 10"/>
          <p:cNvSpPr/>
          <p:nvPr/>
        </p:nvSpPr>
        <p:spPr>
          <a:xfrm>
            <a:off x="7648456" y="3842742"/>
            <a:ext cx="4411385" cy="694373"/>
          </a:xfrm>
          <a:prstGeom prst="rect">
            <a:avLst/>
          </a:prstGeom>
          <a:noFill/>
          <a:ln/>
        </p:spPr>
        <p:txBody>
          <a:bodyPr wrap="square" rtlCol="0" anchor="t"/>
          <a:lstStyle/>
          <a:p>
            <a:pPr marL="0" indent="0">
              <a:lnSpc>
                <a:spcPts val="2734"/>
              </a:lnSpc>
              <a:buNone/>
            </a:pPr>
            <a:r>
              <a:rPr lang="en-US" sz="3200" b="1" dirty="0">
                <a:solidFill>
                  <a:srgbClr val="FFFFFF"/>
                </a:solidFill>
                <a:latin typeface="Syne" pitchFamily="34" charset="0"/>
                <a:ea typeface="Syne" pitchFamily="34" charset="-122"/>
                <a:cs typeface="Syne" pitchFamily="34" charset="-120"/>
              </a:rPr>
              <a:t>Gradient Boosting Regression</a:t>
            </a:r>
            <a:endParaRPr lang="en-US" sz="3200" dirty="0"/>
          </a:p>
        </p:txBody>
      </p:sp>
      <p:sp>
        <p:nvSpPr>
          <p:cNvPr id="13" name="Shape 11"/>
          <p:cNvSpPr/>
          <p:nvPr/>
        </p:nvSpPr>
        <p:spPr>
          <a:xfrm>
            <a:off x="2348389" y="5009198"/>
            <a:ext cx="4855726" cy="791527"/>
          </a:xfrm>
          <a:prstGeom prst="roundRect">
            <a:avLst>
              <a:gd name="adj" fmla="val 8422"/>
            </a:avLst>
          </a:prstGeom>
          <a:solidFill>
            <a:srgbClr val="171542"/>
          </a:solidFill>
          <a:ln/>
        </p:spPr>
      </p:sp>
      <p:sp>
        <p:nvSpPr>
          <p:cNvPr id="14" name="Text 12"/>
          <p:cNvSpPr/>
          <p:nvPr/>
        </p:nvSpPr>
        <p:spPr>
          <a:xfrm>
            <a:off x="2570559" y="5231368"/>
            <a:ext cx="4137660" cy="347186"/>
          </a:xfrm>
          <a:prstGeom prst="rect">
            <a:avLst/>
          </a:prstGeom>
          <a:noFill/>
          <a:ln/>
        </p:spPr>
        <p:txBody>
          <a:bodyPr wrap="none" rtlCol="0" anchor="t"/>
          <a:lstStyle/>
          <a:p>
            <a:pPr marL="0" indent="0">
              <a:lnSpc>
                <a:spcPts val="2734"/>
              </a:lnSpc>
              <a:buNone/>
            </a:pPr>
            <a:r>
              <a:rPr lang="en-US" sz="3200" b="1" dirty="0">
                <a:solidFill>
                  <a:schemeClr val="bg1"/>
                </a:solidFill>
                <a:latin typeface="Syne" pitchFamily="34" charset="0"/>
                <a:ea typeface="Syne" pitchFamily="34" charset="-122"/>
                <a:cs typeface="Syne" pitchFamily="34" charset="-120"/>
              </a:rPr>
              <a:t>Random Forest Regression</a:t>
            </a:r>
            <a:endParaRPr lang="en-US" sz="3200" dirty="0">
              <a:solidFill>
                <a:schemeClr val="bg1"/>
              </a:solidFill>
            </a:endParaRPr>
          </a:p>
        </p:txBody>
      </p:sp>
      <p:sp>
        <p:nvSpPr>
          <p:cNvPr id="15" name="Shape 13"/>
          <p:cNvSpPr/>
          <p:nvPr/>
        </p:nvSpPr>
        <p:spPr>
          <a:xfrm>
            <a:off x="7426285" y="5009198"/>
            <a:ext cx="4855726" cy="791527"/>
          </a:xfrm>
          <a:prstGeom prst="roundRect">
            <a:avLst>
              <a:gd name="adj" fmla="val 8422"/>
            </a:avLst>
          </a:prstGeom>
          <a:solidFill>
            <a:srgbClr val="171542"/>
          </a:solidFill>
          <a:ln/>
        </p:spPr>
      </p:sp>
      <p:sp>
        <p:nvSpPr>
          <p:cNvPr id="16" name="Text 14"/>
          <p:cNvSpPr/>
          <p:nvPr/>
        </p:nvSpPr>
        <p:spPr>
          <a:xfrm>
            <a:off x="7648456" y="5231368"/>
            <a:ext cx="3825240" cy="347186"/>
          </a:xfrm>
          <a:prstGeom prst="rect">
            <a:avLst/>
          </a:prstGeom>
          <a:noFill/>
          <a:ln/>
        </p:spPr>
        <p:txBody>
          <a:bodyPr wrap="none" rtlCol="0" anchor="t"/>
          <a:lstStyle/>
          <a:p>
            <a:pPr marL="0" indent="0">
              <a:lnSpc>
                <a:spcPts val="2734"/>
              </a:lnSpc>
              <a:buNone/>
            </a:pPr>
            <a:r>
              <a:rPr lang="en-US" sz="3200" b="1" dirty="0">
                <a:solidFill>
                  <a:srgbClr val="FFFFFF"/>
                </a:solidFill>
                <a:latin typeface="Syne" pitchFamily="34" charset="0"/>
                <a:ea typeface="Syne" pitchFamily="34" charset="-122"/>
                <a:cs typeface="Syne" pitchFamily="34" charset="-120"/>
              </a:rPr>
              <a:t>Decision Tree Regression</a:t>
            </a:r>
            <a:endParaRPr lang="en-US" sz="3200" dirty="0"/>
          </a:p>
        </p:txBody>
      </p:sp>
      <p:sp>
        <p:nvSpPr>
          <p:cNvPr id="17" name="Text 15"/>
          <p:cNvSpPr/>
          <p:nvPr/>
        </p:nvSpPr>
        <p:spPr>
          <a:xfrm>
            <a:off x="2348389" y="6050637"/>
            <a:ext cx="9933503" cy="710803"/>
          </a:xfrm>
          <a:prstGeom prst="rect">
            <a:avLst/>
          </a:prstGeom>
          <a:noFill/>
          <a:ln/>
        </p:spPr>
        <p:txBody>
          <a:bodyPr wrap="square" rtlCol="0" anchor="t"/>
          <a:lstStyle/>
          <a:p>
            <a:pPr marL="0" indent="0">
              <a:lnSpc>
                <a:spcPts val="2799"/>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5" name="Text 2"/>
          <p:cNvSpPr/>
          <p:nvPr/>
        </p:nvSpPr>
        <p:spPr>
          <a:xfrm>
            <a:off x="0" y="241379"/>
            <a:ext cx="10019578" cy="694373"/>
          </a:xfrm>
          <a:prstGeom prst="rect">
            <a:avLst/>
          </a:prstGeom>
          <a:noFill/>
          <a:ln/>
        </p:spPr>
        <p:txBody>
          <a:bodyPr wrap="none" rtlCol="0" anchor="t"/>
          <a:lstStyle/>
          <a:p>
            <a:pPr marL="0" indent="0">
              <a:lnSpc>
                <a:spcPts val="5468"/>
              </a:lnSpc>
              <a:buNone/>
            </a:pPr>
            <a:r>
              <a:rPr lang="en-US" sz="6000" b="1" dirty="0">
                <a:solidFill>
                  <a:srgbClr val="FFFF00"/>
                </a:solidFill>
                <a:latin typeface="Syne" pitchFamily="34" charset="0"/>
                <a:ea typeface="Syne" pitchFamily="34" charset="-122"/>
                <a:cs typeface="Syne" pitchFamily="34" charset="-120"/>
              </a:rPr>
              <a:t>Model Training and Evaluation:</a:t>
            </a:r>
            <a:endParaRPr lang="en-US" sz="6000" dirty="0">
              <a:solidFill>
                <a:srgbClr val="FFFF00"/>
              </a:solidFill>
            </a:endParaRPr>
          </a:p>
        </p:txBody>
      </p:sp>
      <p:sp>
        <p:nvSpPr>
          <p:cNvPr id="6" name="Text 3"/>
          <p:cNvSpPr/>
          <p:nvPr/>
        </p:nvSpPr>
        <p:spPr>
          <a:xfrm>
            <a:off x="359333" y="935752"/>
            <a:ext cx="13328387" cy="3023506"/>
          </a:xfrm>
          <a:prstGeom prst="rect">
            <a:avLst/>
          </a:prstGeom>
          <a:noFill/>
          <a:ln/>
        </p:spPr>
        <p:txBody>
          <a:bodyPr wrap="square" rtlCol="0" anchor="t"/>
          <a:lstStyle/>
          <a:p>
            <a:pPr marL="0" indent="0">
              <a:lnSpc>
                <a:spcPts val="2799"/>
              </a:lnSpc>
              <a:buNone/>
            </a:pPr>
            <a:r>
              <a:rPr lang="en-US" sz="3200" dirty="0">
                <a:solidFill>
                  <a:srgbClr val="FF0000"/>
                </a:solidFill>
              </a:rPr>
              <a:t>Training Models: </a:t>
            </a:r>
            <a:r>
              <a:rPr lang="en-US" sz="3200" dirty="0">
                <a:solidFill>
                  <a:schemeClr val="bg1"/>
                </a:solidFill>
              </a:rPr>
              <a:t>The core of our project - building models for precise medical insurance cost predictions.</a:t>
            </a:r>
          </a:p>
          <a:p>
            <a:pPr marL="0" indent="0">
              <a:lnSpc>
                <a:spcPts val="2799"/>
              </a:lnSpc>
              <a:buNone/>
            </a:pPr>
            <a:r>
              <a:rPr lang="en-US" sz="3200" dirty="0">
                <a:solidFill>
                  <a:srgbClr val="FF0000"/>
                </a:solidFill>
              </a:rPr>
              <a:t>Validation: </a:t>
            </a:r>
            <a:r>
              <a:rPr lang="en-US" sz="3200" dirty="0">
                <a:solidFill>
                  <a:schemeClr val="bg1"/>
                </a:solidFill>
              </a:rPr>
              <a:t>Rigorous model validation through techniques like cross-validation to ensure robustness.</a:t>
            </a:r>
          </a:p>
          <a:p>
            <a:pPr marL="0" indent="0">
              <a:lnSpc>
                <a:spcPts val="2799"/>
              </a:lnSpc>
              <a:buNone/>
            </a:pPr>
            <a:r>
              <a:rPr lang="en-US" sz="3200" dirty="0">
                <a:solidFill>
                  <a:srgbClr val="FF0000"/>
                </a:solidFill>
              </a:rPr>
              <a:t>Evaluation Metrics: </a:t>
            </a:r>
            <a:r>
              <a:rPr lang="en-US" sz="3200" dirty="0">
                <a:solidFill>
                  <a:schemeClr val="bg1"/>
                </a:solidFill>
              </a:rPr>
              <a:t>Quantifying accuracy with metrics like RMSE, R-squared, and MAE, guiding data-driven decisions.</a:t>
            </a:r>
          </a:p>
        </p:txBody>
      </p:sp>
      <p:pic>
        <p:nvPicPr>
          <p:cNvPr id="10" name="Picture 9">
            <a:extLst>
              <a:ext uri="{FF2B5EF4-FFF2-40B4-BE49-F238E27FC236}">
                <a16:creationId xmlns:a16="http://schemas.microsoft.com/office/drawing/2014/main" id="{B1401262-34F7-58F9-2810-9DAA1CD2C826}"/>
              </a:ext>
            </a:extLst>
          </p:cNvPr>
          <p:cNvPicPr>
            <a:picLocks noChangeAspect="1"/>
          </p:cNvPicPr>
          <p:nvPr/>
        </p:nvPicPr>
        <p:blipFill>
          <a:blip r:embed="rId3"/>
          <a:stretch>
            <a:fillRect/>
          </a:stretch>
        </p:blipFill>
        <p:spPr>
          <a:xfrm>
            <a:off x="359333" y="3329484"/>
            <a:ext cx="13488642" cy="465873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216817" y="91440"/>
            <a:ext cx="14630400" cy="8229600"/>
          </a:xfrm>
          <a:prstGeom prst="rect">
            <a:avLst/>
          </a:prstGeom>
          <a:solidFill>
            <a:srgbClr val="0C0A33"/>
          </a:solidFill>
          <a:ln/>
        </p:spPr>
      </p:sp>
      <p:sp>
        <p:nvSpPr>
          <p:cNvPr id="5" name="Text 2"/>
          <p:cNvSpPr/>
          <p:nvPr/>
        </p:nvSpPr>
        <p:spPr>
          <a:xfrm>
            <a:off x="-75414" y="314403"/>
            <a:ext cx="7477601" cy="1039976"/>
          </a:xfrm>
          <a:prstGeom prst="rect">
            <a:avLst/>
          </a:prstGeom>
          <a:noFill/>
          <a:ln/>
        </p:spPr>
        <p:txBody>
          <a:bodyPr wrap="square" rtlCol="0" anchor="t"/>
          <a:lstStyle/>
          <a:p>
            <a:pPr marL="0" indent="0">
              <a:lnSpc>
                <a:spcPts val="5468"/>
              </a:lnSpc>
              <a:buNone/>
            </a:pPr>
            <a:r>
              <a:rPr lang="en-US" sz="6000" b="1" dirty="0">
                <a:solidFill>
                  <a:srgbClr val="FFFF00"/>
                </a:solidFill>
                <a:latin typeface="Syne" pitchFamily="34" charset="0"/>
                <a:ea typeface="Syne" pitchFamily="34" charset="-122"/>
              </a:rPr>
              <a:t>Model Accuracy Score:</a:t>
            </a:r>
            <a:endParaRPr lang="en-US" sz="6000" dirty="0">
              <a:solidFill>
                <a:srgbClr val="FFFF00"/>
              </a:solidFill>
            </a:endParaRPr>
          </a:p>
        </p:txBody>
      </p:sp>
      <p:sp>
        <p:nvSpPr>
          <p:cNvPr id="6" name="Text 3"/>
          <p:cNvSpPr/>
          <p:nvPr/>
        </p:nvSpPr>
        <p:spPr>
          <a:xfrm>
            <a:off x="833199" y="4442698"/>
            <a:ext cx="7477601" cy="1066205"/>
          </a:xfrm>
          <a:prstGeom prst="rect">
            <a:avLst/>
          </a:prstGeom>
          <a:noFill/>
          <a:ln/>
        </p:spPr>
        <p:txBody>
          <a:bodyPr wrap="square" rtlCol="0" anchor="t"/>
          <a:lstStyle/>
          <a:p>
            <a:pPr marL="0" indent="0">
              <a:lnSpc>
                <a:spcPts val="2799"/>
              </a:lnSpc>
              <a:buNone/>
            </a:pPr>
            <a:endParaRPr lang="en-US" sz="1750" dirty="0"/>
          </a:p>
        </p:txBody>
      </p:sp>
      <p:graphicFrame>
        <p:nvGraphicFramePr>
          <p:cNvPr id="9" name="Table 8">
            <a:extLst>
              <a:ext uri="{FF2B5EF4-FFF2-40B4-BE49-F238E27FC236}">
                <a16:creationId xmlns:a16="http://schemas.microsoft.com/office/drawing/2014/main" id="{101A6EE0-5798-B64B-1C73-7342E3584D57}"/>
              </a:ext>
            </a:extLst>
          </p:cNvPr>
          <p:cNvGraphicFramePr>
            <a:graphicFrameLocks noGrp="1"/>
          </p:cNvGraphicFramePr>
          <p:nvPr>
            <p:extLst>
              <p:ext uri="{D42A27DB-BD31-4B8C-83A1-F6EECF244321}">
                <p14:modId xmlns:p14="http://schemas.microsoft.com/office/powerpoint/2010/main" val="2936201379"/>
              </p:ext>
            </p:extLst>
          </p:nvPr>
        </p:nvGraphicFramePr>
        <p:xfrm>
          <a:off x="34066" y="1794587"/>
          <a:ext cx="13763135" cy="5994804"/>
        </p:xfrm>
        <a:graphic>
          <a:graphicData uri="http://schemas.openxmlformats.org/drawingml/2006/table">
            <a:tbl>
              <a:tblPr firstRow="1" bandRow="1">
                <a:tableStyleId>{5C22544A-7EE6-4342-B048-85BDC9FD1C3A}</a:tableStyleId>
              </a:tblPr>
              <a:tblGrid>
                <a:gridCol w="2752627">
                  <a:extLst>
                    <a:ext uri="{9D8B030D-6E8A-4147-A177-3AD203B41FA5}">
                      <a16:colId xmlns:a16="http://schemas.microsoft.com/office/drawing/2014/main" val="4117910202"/>
                    </a:ext>
                  </a:extLst>
                </a:gridCol>
                <a:gridCol w="2752627">
                  <a:extLst>
                    <a:ext uri="{9D8B030D-6E8A-4147-A177-3AD203B41FA5}">
                      <a16:colId xmlns:a16="http://schemas.microsoft.com/office/drawing/2014/main" val="1129810791"/>
                    </a:ext>
                  </a:extLst>
                </a:gridCol>
                <a:gridCol w="2752627">
                  <a:extLst>
                    <a:ext uri="{9D8B030D-6E8A-4147-A177-3AD203B41FA5}">
                      <a16:colId xmlns:a16="http://schemas.microsoft.com/office/drawing/2014/main" val="2872807044"/>
                    </a:ext>
                  </a:extLst>
                </a:gridCol>
                <a:gridCol w="2752627">
                  <a:extLst>
                    <a:ext uri="{9D8B030D-6E8A-4147-A177-3AD203B41FA5}">
                      <a16:colId xmlns:a16="http://schemas.microsoft.com/office/drawing/2014/main" val="1527111155"/>
                    </a:ext>
                  </a:extLst>
                </a:gridCol>
                <a:gridCol w="2752627">
                  <a:extLst>
                    <a:ext uri="{9D8B030D-6E8A-4147-A177-3AD203B41FA5}">
                      <a16:colId xmlns:a16="http://schemas.microsoft.com/office/drawing/2014/main" val="1120974053"/>
                    </a:ext>
                  </a:extLst>
                </a:gridCol>
              </a:tblGrid>
              <a:tr h="888259">
                <a:tc>
                  <a:txBody>
                    <a:bodyPr/>
                    <a:lstStyle/>
                    <a:p>
                      <a:r>
                        <a:rPr lang="en-IN" sz="2800" b="1" dirty="0"/>
                        <a:t>Algorithm Name</a:t>
                      </a:r>
                    </a:p>
                  </a:txBody>
                  <a:tcPr/>
                </a:tc>
                <a:tc>
                  <a:txBody>
                    <a:bodyPr/>
                    <a:lstStyle/>
                    <a:p>
                      <a:r>
                        <a:rPr lang="en-IN" sz="2800" b="1" i="0" kern="1200" dirty="0">
                          <a:solidFill>
                            <a:schemeClr val="lt1"/>
                          </a:solidFill>
                          <a:effectLst/>
                          <a:latin typeface="+mn-lt"/>
                          <a:ea typeface="+mn-ea"/>
                          <a:cs typeface="+mn-cs"/>
                        </a:rPr>
                        <a:t>R-squared</a:t>
                      </a:r>
                      <a:endParaRPr lang="en-IN" sz="2800" b="1" dirty="0"/>
                    </a:p>
                  </a:txBody>
                  <a:tcPr/>
                </a:tc>
                <a:tc>
                  <a:txBody>
                    <a:bodyPr/>
                    <a:lstStyle/>
                    <a:p>
                      <a:r>
                        <a:rPr lang="en-IN" sz="2800" b="1" i="0" kern="1200" dirty="0">
                          <a:solidFill>
                            <a:schemeClr val="lt1"/>
                          </a:solidFill>
                          <a:effectLst/>
                          <a:latin typeface="+mn-lt"/>
                          <a:ea typeface="+mn-ea"/>
                          <a:cs typeface="+mn-cs"/>
                        </a:rPr>
                        <a:t>Mean Absolute Error (MAE)</a:t>
                      </a:r>
                      <a:endParaRPr lang="en-IN" sz="2800" b="1" dirty="0"/>
                    </a:p>
                  </a:txBody>
                  <a:tcPr/>
                </a:tc>
                <a:tc>
                  <a:txBody>
                    <a:bodyPr/>
                    <a:lstStyle/>
                    <a:p>
                      <a:r>
                        <a:rPr lang="en-IN" sz="2800" b="1" i="0" kern="1200" dirty="0">
                          <a:solidFill>
                            <a:schemeClr val="lt1"/>
                          </a:solidFill>
                          <a:effectLst/>
                          <a:latin typeface="+mn-lt"/>
                          <a:ea typeface="+mn-ea"/>
                          <a:cs typeface="+mn-cs"/>
                        </a:rPr>
                        <a:t>Mean Squared Error (MSE)</a:t>
                      </a:r>
                      <a:endParaRPr lang="en-IN" sz="2800" b="1" dirty="0"/>
                    </a:p>
                  </a:txBody>
                  <a:tcPr/>
                </a:tc>
                <a:tc>
                  <a:txBody>
                    <a:bodyPr/>
                    <a:lstStyle/>
                    <a:p>
                      <a:r>
                        <a:rPr lang="en-US" sz="2800" b="1" i="0" kern="1200" dirty="0">
                          <a:solidFill>
                            <a:schemeClr val="lt1"/>
                          </a:solidFill>
                          <a:effectLst/>
                          <a:latin typeface="+mn-lt"/>
                          <a:ea typeface="+mn-ea"/>
                          <a:cs typeface="+mn-cs"/>
                        </a:rPr>
                        <a:t>Root Mean Squared Error (RMSE)</a:t>
                      </a:r>
                      <a:endParaRPr lang="en-IN" sz="2800" b="1" dirty="0"/>
                    </a:p>
                  </a:txBody>
                  <a:tcPr/>
                </a:tc>
                <a:extLst>
                  <a:ext uri="{0D108BD9-81ED-4DB2-BD59-A6C34878D82A}">
                    <a16:rowId xmlns:a16="http://schemas.microsoft.com/office/drawing/2014/main" val="3871046837"/>
                  </a:ext>
                </a:extLst>
              </a:tr>
              <a:tr h="711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1" i="0" kern="1200" dirty="0">
                          <a:solidFill>
                            <a:schemeClr val="dk1"/>
                          </a:solidFill>
                          <a:effectLst/>
                          <a:latin typeface="+mn-lt"/>
                          <a:ea typeface="+mn-ea"/>
                          <a:cs typeface="+mn-cs"/>
                        </a:rPr>
                        <a:t>Linear Regression</a:t>
                      </a:r>
                    </a:p>
                    <a:p>
                      <a:endParaRPr lang="en-IN" dirty="0"/>
                    </a:p>
                  </a:txBody>
                  <a:tcPr/>
                </a:tc>
                <a:tc>
                  <a:txBody>
                    <a:bodyPr/>
                    <a:lstStyle/>
                    <a:p>
                      <a:r>
                        <a:rPr lang="en-IN" sz="2000" b="1" i="0" kern="1200" dirty="0">
                          <a:solidFill>
                            <a:schemeClr val="dk1"/>
                          </a:solidFill>
                          <a:effectLst/>
                          <a:latin typeface="+mn-lt"/>
                          <a:ea typeface="+mn-ea"/>
                          <a:cs typeface="+mn-cs"/>
                        </a:rPr>
                        <a:t>0.7620588541115838</a:t>
                      </a:r>
                      <a:endParaRPr lang="en-IN" sz="2000" b="1" dirty="0"/>
                    </a:p>
                  </a:txBody>
                  <a:tcPr/>
                </a:tc>
                <a:tc>
                  <a:txBody>
                    <a:bodyPr/>
                    <a:lstStyle/>
                    <a:p>
                      <a:r>
                        <a:rPr lang="en-IN" sz="2000" b="1" i="0" kern="1200" dirty="0">
                          <a:solidFill>
                            <a:schemeClr val="dk1"/>
                          </a:solidFill>
                          <a:effectLst/>
                          <a:latin typeface="+mn-lt"/>
                          <a:ea typeface="+mn-ea"/>
                          <a:cs typeface="+mn-cs"/>
                        </a:rPr>
                        <a:t>4150.54656664766</a:t>
                      </a:r>
                      <a:endParaRPr lang="en-IN" sz="2000" b="1" dirty="0"/>
                    </a:p>
                  </a:txBody>
                  <a:tcPr/>
                </a:tc>
                <a:tc>
                  <a:txBody>
                    <a:bodyPr/>
                    <a:lstStyle/>
                    <a:p>
                      <a:r>
                        <a:rPr lang="en-IN" sz="2000" b="1" i="0" kern="1200" dirty="0">
                          <a:solidFill>
                            <a:schemeClr val="dk1"/>
                          </a:solidFill>
                          <a:effectLst/>
                          <a:latin typeface="+mn-lt"/>
                          <a:ea typeface="+mn-ea"/>
                          <a:cs typeface="+mn-cs"/>
                        </a:rPr>
                        <a:t>35063651.51958022</a:t>
                      </a:r>
                      <a:endParaRPr lang="en-IN" sz="2000" b="1" dirty="0"/>
                    </a:p>
                  </a:txBody>
                  <a:tcPr/>
                </a:tc>
                <a:tc>
                  <a:txBody>
                    <a:bodyPr/>
                    <a:lstStyle/>
                    <a:p>
                      <a:r>
                        <a:rPr lang="en-IN" sz="2000" b="1" i="0" kern="1200" dirty="0">
                          <a:solidFill>
                            <a:schemeClr val="dk1"/>
                          </a:solidFill>
                          <a:effectLst/>
                          <a:latin typeface="+mn-lt"/>
                          <a:ea typeface="+mn-ea"/>
                          <a:cs typeface="+mn-cs"/>
                        </a:rPr>
                        <a:t>5921.456874754745</a:t>
                      </a:r>
                      <a:endParaRPr lang="en-IN" sz="2000" b="1" dirty="0"/>
                    </a:p>
                  </a:txBody>
                  <a:tcPr/>
                </a:tc>
                <a:extLst>
                  <a:ext uri="{0D108BD9-81ED-4DB2-BD59-A6C34878D82A}">
                    <a16:rowId xmlns:a16="http://schemas.microsoft.com/office/drawing/2014/main" val="3034734305"/>
                  </a:ext>
                </a:extLst>
              </a:tr>
              <a:tr h="711402">
                <a:tc>
                  <a:txBody>
                    <a:bodyPr/>
                    <a:lstStyle/>
                    <a:p>
                      <a:r>
                        <a:rPr lang="en-IN" sz="2400" b="1" i="0" kern="1200" dirty="0">
                          <a:solidFill>
                            <a:schemeClr val="dk1"/>
                          </a:solidFill>
                          <a:effectLst/>
                          <a:latin typeface="+mn-lt"/>
                          <a:ea typeface="+mn-ea"/>
                          <a:cs typeface="+mn-cs"/>
                        </a:rPr>
                        <a:t>Ridge Regression</a:t>
                      </a:r>
                      <a:endParaRPr lang="en-IN" sz="2400" b="1" dirty="0"/>
                    </a:p>
                  </a:txBody>
                  <a:tcPr/>
                </a:tc>
                <a:tc>
                  <a:txBody>
                    <a:bodyPr/>
                    <a:lstStyle/>
                    <a:p>
                      <a:r>
                        <a:rPr lang="en-IN" sz="2000" b="1" i="0" kern="1200" dirty="0">
                          <a:solidFill>
                            <a:schemeClr val="dk1"/>
                          </a:solidFill>
                          <a:effectLst/>
                          <a:latin typeface="+mn-lt"/>
                          <a:ea typeface="+mn-ea"/>
                          <a:cs typeface="+mn-cs"/>
                        </a:rPr>
                        <a:t>0.7620585511992961</a:t>
                      </a:r>
                      <a:endParaRPr lang="en-IN" sz="2000" b="1" dirty="0"/>
                    </a:p>
                  </a:txBody>
                  <a:tcPr/>
                </a:tc>
                <a:tc>
                  <a:txBody>
                    <a:bodyPr/>
                    <a:lstStyle/>
                    <a:p>
                      <a:r>
                        <a:rPr lang="en-IN" sz="2000" b="1" i="0" kern="1200" dirty="0">
                          <a:solidFill>
                            <a:schemeClr val="dk1"/>
                          </a:solidFill>
                          <a:effectLst/>
                          <a:latin typeface="+mn-lt"/>
                          <a:ea typeface="+mn-ea"/>
                          <a:cs typeface="+mn-cs"/>
                        </a:rPr>
                        <a:t>4150.561752775895</a:t>
                      </a:r>
                      <a:endParaRPr lang="en-IN" sz="2000" b="1" dirty="0"/>
                    </a:p>
                  </a:txBody>
                  <a:tcPr/>
                </a:tc>
                <a:tc>
                  <a:txBody>
                    <a:bodyPr/>
                    <a:lstStyle/>
                    <a:p>
                      <a:r>
                        <a:rPr lang="en-IN" sz="2000" b="1" i="0" kern="1200" dirty="0">
                          <a:solidFill>
                            <a:schemeClr val="dk1"/>
                          </a:solidFill>
                          <a:effectLst/>
                          <a:latin typeface="+mn-lt"/>
                          <a:ea typeface="+mn-ea"/>
                          <a:cs typeface="+mn-cs"/>
                        </a:rPr>
                        <a:t>35063696.157555126</a:t>
                      </a:r>
                      <a:endParaRPr lang="en-IN" sz="2000" b="1" dirty="0"/>
                    </a:p>
                  </a:txBody>
                  <a:tcPr/>
                </a:tc>
                <a:tc>
                  <a:txBody>
                    <a:bodyPr/>
                    <a:lstStyle/>
                    <a:p>
                      <a:r>
                        <a:rPr lang="en-IN" sz="2000" b="1" i="0" kern="1200" dirty="0">
                          <a:solidFill>
                            <a:schemeClr val="dk1"/>
                          </a:solidFill>
                          <a:effectLst/>
                          <a:latin typeface="+mn-lt"/>
                          <a:ea typeface="+mn-ea"/>
                          <a:cs typeface="+mn-cs"/>
                        </a:rPr>
                        <a:t>5921.460643925207</a:t>
                      </a:r>
                      <a:endParaRPr lang="en-IN" sz="2000" b="1" dirty="0"/>
                    </a:p>
                  </a:txBody>
                  <a:tcPr/>
                </a:tc>
                <a:extLst>
                  <a:ext uri="{0D108BD9-81ED-4DB2-BD59-A6C34878D82A}">
                    <a16:rowId xmlns:a16="http://schemas.microsoft.com/office/drawing/2014/main" val="2659489073"/>
                  </a:ext>
                </a:extLst>
              </a:tr>
              <a:tr h="711402">
                <a:tc>
                  <a:txBody>
                    <a:bodyPr/>
                    <a:lstStyle/>
                    <a:p>
                      <a:r>
                        <a:rPr lang="en-IN" sz="2400" b="1" i="0" kern="1200" dirty="0">
                          <a:solidFill>
                            <a:schemeClr val="dk1"/>
                          </a:solidFill>
                          <a:effectLst/>
                          <a:latin typeface="+mn-lt"/>
                          <a:ea typeface="+mn-ea"/>
                          <a:cs typeface="+mn-cs"/>
                        </a:rPr>
                        <a:t>Lasso Regression</a:t>
                      </a:r>
                      <a:endParaRPr lang="en-IN" sz="2400" b="1" dirty="0"/>
                    </a:p>
                  </a:txBody>
                  <a:tcPr/>
                </a:tc>
                <a:tc>
                  <a:txBody>
                    <a:bodyPr/>
                    <a:lstStyle/>
                    <a:p>
                      <a:r>
                        <a:rPr lang="en-IN" sz="2000" b="1" i="0" kern="1200" dirty="0">
                          <a:solidFill>
                            <a:schemeClr val="dk1"/>
                          </a:solidFill>
                          <a:effectLst/>
                          <a:latin typeface="+mn-lt"/>
                          <a:ea typeface="+mn-ea"/>
                          <a:cs typeface="+mn-cs"/>
                        </a:rPr>
                        <a:t>0.7620584585118433</a:t>
                      </a:r>
                      <a:endParaRPr lang="en-IN" sz="2000" b="1" dirty="0"/>
                    </a:p>
                  </a:txBody>
                  <a:tcPr/>
                </a:tc>
                <a:tc>
                  <a:txBody>
                    <a:bodyPr/>
                    <a:lstStyle/>
                    <a:p>
                      <a:r>
                        <a:rPr lang="en-IN" sz="2000" b="1" i="0" kern="1200" dirty="0">
                          <a:solidFill>
                            <a:schemeClr val="dk1"/>
                          </a:solidFill>
                          <a:effectLst/>
                          <a:latin typeface="+mn-lt"/>
                          <a:ea typeface="+mn-ea"/>
                          <a:cs typeface="+mn-cs"/>
                        </a:rPr>
                        <a:t>4150.546905754404</a:t>
                      </a:r>
                      <a:endParaRPr lang="en-IN" sz="2000" b="1" dirty="0"/>
                    </a:p>
                  </a:txBody>
                  <a:tcPr/>
                </a:tc>
                <a:tc>
                  <a:txBody>
                    <a:bodyPr/>
                    <a:lstStyle/>
                    <a:p>
                      <a:r>
                        <a:rPr lang="en-IN" sz="2000" b="1" i="0" kern="1200" dirty="0">
                          <a:solidFill>
                            <a:schemeClr val="dk1"/>
                          </a:solidFill>
                          <a:effectLst/>
                          <a:latin typeface="+mn-lt"/>
                          <a:ea typeface="+mn-ea"/>
                          <a:cs typeface="+mn-cs"/>
                        </a:rPr>
                        <a:t>35063709.816229135</a:t>
                      </a:r>
                      <a:endParaRPr lang="en-IN" sz="2000" b="1" dirty="0"/>
                    </a:p>
                  </a:txBody>
                  <a:tcPr/>
                </a:tc>
                <a:tc>
                  <a:txBody>
                    <a:bodyPr/>
                    <a:lstStyle/>
                    <a:p>
                      <a:r>
                        <a:rPr lang="en-IN" sz="2000" b="1" i="0" kern="1200" dirty="0">
                          <a:solidFill>
                            <a:schemeClr val="dk1"/>
                          </a:solidFill>
                          <a:effectLst/>
                          <a:latin typeface="+mn-lt"/>
                          <a:ea typeface="+mn-ea"/>
                          <a:cs typeface="+mn-cs"/>
                        </a:rPr>
                        <a:t>5921.4617972447595</a:t>
                      </a:r>
                      <a:endParaRPr lang="en-IN" sz="2000" b="1" dirty="0"/>
                    </a:p>
                  </a:txBody>
                  <a:tcPr/>
                </a:tc>
                <a:extLst>
                  <a:ext uri="{0D108BD9-81ED-4DB2-BD59-A6C34878D82A}">
                    <a16:rowId xmlns:a16="http://schemas.microsoft.com/office/drawing/2014/main" val="1515369189"/>
                  </a:ext>
                </a:extLst>
              </a:tr>
              <a:tr h="711402">
                <a:tc>
                  <a:txBody>
                    <a:bodyPr/>
                    <a:lstStyle/>
                    <a:p>
                      <a:r>
                        <a:rPr lang="en-IN" sz="2400" b="1" i="0" kern="1200" dirty="0">
                          <a:solidFill>
                            <a:srgbClr val="FF0000"/>
                          </a:solidFill>
                          <a:effectLst/>
                          <a:latin typeface="+mn-lt"/>
                          <a:ea typeface="+mn-ea"/>
                          <a:cs typeface="+mn-cs"/>
                        </a:rPr>
                        <a:t>Gradient Boosting Regression</a:t>
                      </a:r>
                      <a:endParaRPr lang="en-IN" sz="2400" b="1" dirty="0">
                        <a:solidFill>
                          <a:srgbClr val="FF0000"/>
                        </a:solidFill>
                      </a:endParaRPr>
                    </a:p>
                  </a:txBody>
                  <a:tcPr/>
                </a:tc>
                <a:tc>
                  <a:txBody>
                    <a:bodyPr/>
                    <a:lstStyle/>
                    <a:p>
                      <a:r>
                        <a:rPr lang="en-IN" sz="2000" b="1" i="0" kern="1200" dirty="0">
                          <a:solidFill>
                            <a:srgbClr val="FF0000"/>
                          </a:solidFill>
                          <a:effectLst/>
                          <a:latin typeface="+mn-lt"/>
                          <a:ea typeface="+mn-ea"/>
                          <a:cs typeface="+mn-cs"/>
                        </a:rPr>
                        <a:t>0.8953525472746108</a:t>
                      </a:r>
                      <a:endParaRPr lang="en-IN" sz="2000" b="1" dirty="0">
                        <a:solidFill>
                          <a:srgbClr val="FF0000"/>
                        </a:solidFill>
                      </a:endParaRPr>
                    </a:p>
                  </a:txBody>
                  <a:tcPr/>
                </a:tc>
                <a:tc>
                  <a:txBody>
                    <a:bodyPr/>
                    <a:lstStyle/>
                    <a:p>
                      <a:r>
                        <a:rPr lang="en-IN" sz="2000" b="1" i="0" kern="1200" dirty="0">
                          <a:solidFill>
                            <a:schemeClr val="dk1"/>
                          </a:solidFill>
                          <a:effectLst/>
                          <a:latin typeface="+mn-lt"/>
                          <a:ea typeface="+mn-ea"/>
                          <a:cs typeface="+mn-cs"/>
                        </a:rPr>
                        <a:t>2185.580942452977</a:t>
                      </a:r>
                      <a:endParaRPr lang="en-IN" sz="2000" b="1" dirty="0"/>
                    </a:p>
                  </a:txBody>
                  <a:tcPr/>
                </a:tc>
                <a:tc>
                  <a:txBody>
                    <a:bodyPr/>
                    <a:lstStyle/>
                    <a:p>
                      <a:r>
                        <a:rPr lang="en-IN" sz="2000" b="1" i="0" kern="1200" dirty="0">
                          <a:solidFill>
                            <a:schemeClr val="dk1"/>
                          </a:solidFill>
                          <a:effectLst/>
                          <a:latin typeface="+mn-lt"/>
                          <a:ea typeface="+mn-ea"/>
                          <a:cs typeface="+mn-cs"/>
                        </a:rPr>
                        <a:t>15421131.98234131</a:t>
                      </a:r>
                      <a:endParaRPr lang="en-IN" sz="2000" b="1" dirty="0"/>
                    </a:p>
                  </a:txBody>
                  <a:tcPr/>
                </a:tc>
                <a:tc>
                  <a:txBody>
                    <a:bodyPr/>
                    <a:lstStyle/>
                    <a:p>
                      <a:r>
                        <a:rPr lang="en-IN" sz="2000" b="1" i="0" kern="1200" dirty="0">
                          <a:solidFill>
                            <a:schemeClr val="dk1"/>
                          </a:solidFill>
                          <a:effectLst/>
                          <a:latin typeface="+mn-lt"/>
                          <a:ea typeface="+mn-ea"/>
                          <a:cs typeface="+mn-cs"/>
                        </a:rPr>
                        <a:t>3926.9749149111344</a:t>
                      </a:r>
                      <a:endParaRPr lang="en-IN" sz="2000" b="1" dirty="0"/>
                    </a:p>
                  </a:txBody>
                  <a:tcPr/>
                </a:tc>
                <a:extLst>
                  <a:ext uri="{0D108BD9-81ED-4DB2-BD59-A6C34878D82A}">
                    <a16:rowId xmlns:a16="http://schemas.microsoft.com/office/drawing/2014/main" val="3246320009"/>
                  </a:ext>
                </a:extLst>
              </a:tr>
              <a:tr h="711402">
                <a:tc>
                  <a:txBody>
                    <a:bodyPr/>
                    <a:lstStyle/>
                    <a:p>
                      <a:r>
                        <a:rPr lang="en-IN" sz="2400" b="1" i="0" kern="1200" dirty="0">
                          <a:solidFill>
                            <a:schemeClr val="dk1"/>
                          </a:solidFill>
                          <a:effectLst/>
                          <a:latin typeface="+mn-lt"/>
                          <a:ea typeface="+mn-ea"/>
                          <a:cs typeface="+mn-cs"/>
                        </a:rPr>
                        <a:t>Random Forest Regression</a:t>
                      </a:r>
                      <a:endParaRPr lang="en-IN" sz="2400" b="1" dirty="0"/>
                    </a:p>
                  </a:txBody>
                  <a:tcPr/>
                </a:tc>
                <a:tc>
                  <a:txBody>
                    <a:bodyPr/>
                    <a:lstStyle/>
                    <a:p>
                      <a:r>
                        <a:rPr lang="en-IN" sz="2000" b="1" i="0" kern="1200" dirty="0">
                          <a:solidFill>
                            <a:schemeClr val="dk1"/>
                          </a:solidFill>
                          <a:effectLst/>
                          <a:latin typeface="+mn-lt"/>
                          <a:ea typeface="+mn-ea"/>
                          <a:cs typeface="+mn-cs"/>
                        </a:rPr>
                        <a:t>0.8385204139598301</a:t>
                      </a:r>
                      <a:endParaRPr lang="en-IN" sz="2000" b="1" dirty="0"/>
                    </a:p>
                  </a:txBody>
                  <a:tcPr/>
                </a:tc>
                <a:tc>
                  <a:txBody>
                    <a:bodyPr/>
                    <a:lstStyle/>
                    <a:p>
                      <a:r>
                        <a:rPr lang="en-IN" sz="2000" b="1" i="0" kern="1200" dirty="0">
                          <a:solidFill>
                            <a:schemeClr val="dk1"/>
                          </a:solidFill>
                          <a:effectLst/>
                          <a:latin typeface="+mn-lt"/>
                          <a:ea typeface="+mn-ea"/>
                          <a:cs typeface="+mn-cs"/>
                        </a:rPr>
                        <a:t>3371.9874012772725</a:t>
                      </a:r>
                      <a:endParaRPr lang="en-IN" sz="2000" b="1" dirty="0"/>
                    </a:p>
                  </a:txBody>
                  <a:tcPr/>
                </a:tc>
                <a:tc>
                  <a:txBody>
                    <a:bodyPr/>
                    <a:lstStyle/>
                    <a:p>
                      <a:r>
                        <a:rPr lang="en-IN" sz="2000" b="1" i="0" kern="1200" dirty="0">
                          <a:solidFill>
                            <a:schemeClr val="dk1"/>
                          </a:solidFill>
                          <a:effectLst/>
                          <a:latin typeface="+mn-lt"/>
                          <a:ea typeface="+mn-ea"/>
                          <a:cs typeface="+mn-cs"/>
                        </a:rPr>
                        <a:t>23796069.0291617</a:t>
                      </a:r>
                      <a:endParaRPr lang="en-IN" sz="2000" b="1" dirty="0"/>
                    </a:p>
                  </a:txBody>
                  <a:tcPr/>
                </a:tc>
                <a:tc>
                  <a:txBody>
                    <a:bodyPr/>
                    <a:lstStyle/>
                    <a:p>
                      <a:r>
                        <a:rPr lang="en-IN" sz="2000" b="1" i="0" kern="1200" dirty="0">
                          <a:solidFill>
                            <a:schemeClr val="dk1"/>
                          </a:solidFill>
                          <a:effectLst/>
                          <a:latin typeface="+mn-lt"/>
                          <a:ea typeface="+mn-ea"/>
                          <a:cs typeface="+mn-cs"/>
                        </a:rPr>
                        <a:t>4878.121465191462</a:t>
                      </a:r>
                      <a:endParaRPr lang="en-IN" sz="2000" b="1" dirty="0"/>
                    </a:p>
                  </a:txBody>
                  <a:tcPr/>
                </a:tc>
                <a:extLst>
                  <a:ext uri="{0D108BD9-81ED-4DB2-BD59-A6C34878D82A}">
                    <a16:rowId xmlns:a16="http://schemas.microsoft.com/office/drawing/2014/main" val="3611324574"/>
                  </a:ext>
                </a:extLst>
              </a:tr>
              <a:tr h="711402">
                <a:tc>
                  <a:txBody>
                    <a:bodyPr/>
                    <a:lstStyle/>
                    <a:p>
                      <a:r>
                        <a:rPr lang="en-IN" sz="2400" b="1" i="0" kern="1200" dirty="0">
                          <a:solidFill>
                            <a:srgbClr val="FF0000"/>
                          </a:solidFill>
                          <a:effectLst/>
                          <a:latin typeface="+mn-lt"/>
                          <a:ea typeface="+mn-ea"/>
                          <a:cs typeface="+mn-cs"/>
                        </a:rPr>
                        <a:t>Decision Tree Regression</a:t>
                      </a:r>
                      <a:endParaRPr lang="en-IN" sz="2400" b="1" dirty="0">
                        <a:solidFill>
                          <a:srgbClr val="FF0000"/>
                        </a:solidFill>
                      </a:endParaRPr>
                    </a:p>
                  </a:txBody>
                  <a:tcPr/>
                </a:tc>
                <a:tc>
                  <a:txBody>
                    <a:bodyPr/>
                    <a:lstStyle/>
                    <a:p>
                      <a:r>
                        <a:rPr lang="en-IN" sz="2000" b="1" i="0" kern="1200" dirty="0">
                          <a:solidFill>
                            <a:srgbClr val="FF0000"/>
                          </a:solidFill>
                          <a:effectLst/>
                          <a:latin typeface="+mn-lt"/>
                          <a:ea typeface="+mn-ea"/>
                          <a:cs typeface="+mn-cs"/>
                        </a:rPr>
                        <a:t>0.8781759835785026</a:t>
                      </a:r>
                      <a:endParaRPr lang="en-IN" sz="2000" b="1" dirty="0">
                        <a:solidFill>
                          <a:srgbClr val="FF0000"/>
                        </a:solidFill>
                      </a:endParaRPr>
                    </a:p>
                  </a:txBody>
                  <a:tcPr/>
                </a:tc>
                <a:tc>
                  <a:txBody>
                    <a:bodyPr/>
                    <a:lstStyle/>
                    <a:p>
                      <a:r>
                        <a:rPr lang="en-IN" sz="2000" b="1" i="0" kern="1200" dirty="0">
                          <a:solidFill>
                            <a:schemeClr val="dk1"/>
                          </a:solidFill>
                          <a:effectLst/>
                          <a:latin typeface="+mn-lt"/>
                          <a:ea typeface="+mn-ea"/>
                          <a:cs typeface="+mn-cs"/>
                        </a:rPr>
                        <a:t>2371.0299248755896</a:t>
                      </a:r>
                      <a:endParaRPr lang="en-IN" sz="2000" b="1" dirty="0"/>
                    </a:p>
                  </a:txBody>
                  <a:tcPr/>
                </a:tc>
                <a:tc>
                  <a:txBody>
                    <a:bodyPr/>
                    <a:lstStyle/>
                    <a:p>
                      <a:r>
                        <a:rPr lang="en-IN" sz="2000" b="1" i="0" kern="1200" dirty="0">
                          <a:solidFill>
                            <a:schemeClr val="dk1"/>
                          </a:solidFill>
                          <a:effectLst/>
                          <a:latin typeface="+mn-lt"/>
                          <a:ea typeface="+mn-ea"/>
                          <a:cs typeface="+mn-cs"/>
                        </a:rPr>
                        <a:t>17952316.916731134</a:t>
                      </a:r>
                      <a:endParaRPr lang="en-IN" sz="2000" b="1" dirty="0"/>
                    </a:p>
                  </a:txBody>
                  <a:tcPr/>
                </a:tc>
                <a:tc>
                  <a:txBody>
                    <a:bodyPr/>
                    <a:lstStyle/>
                    <a:p>
                      <a:r>
                        <a:rPr lang="en-IN" sz="2000" b="1" i="0" kern="1200" dirty="0">
                          <a:solidFill>
                            <a:schemeClr val="dk1"/>
                          </a:solidFill>
                          <a:effectLst/>
                          <a:latin typeface="+mn-lt"/>
                          <a:ea typeface="+mn-ea"/>
                          <a:cs typeface="+mn-cs"/>
                        </a:rPr>
                        <a:t>4237.017455325283</a:t>
                      </a:r>
                      <a:endParaRPr lang="en-IN" sz="2000" b="1" dirty="0"/>
                    </a:p>
                  </a:txBody>
                  <a:tcPr/>
                </a:tc>
                <a:extLst>
                  <a:ext uri="{0D108BD9-81ED-4DB2-BD59-A6C34878D82A}">
                    <a16:rowId xmlns:a16="http://schemas.microsoft.com/office/drawing/2014/main" val="1060681141"/>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669</Words>
  <Application>Microsoft Office PowerPoint</Application>
  <PresentationFormat>Custom</PresentationFormat>
  <Paragraphs>95</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Arial Black</vt:lpstr>
      <vt:lpstr>Arimo</vt:lpstr>
      <vt:lpstr>Calibri</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sanket jadhav</cp:lastModifiedBy>
  <cp:revision>2</cp:revision>
  <dcterms:created xsi:type="dcterms:W3CDTF">2023-11-07T11:00:35Z</dcterms:created>
  <dcterms:modified xsi:type="dcterms:W3CDTF">2023-11-07T14:01:10Z</dcterms:modified>
</cp:coreProperties>
</file>